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305" r:id="rId5"/>
    <p:sldId id="259" r:id="rId6"/>
    <p:sldId id="260" r:id="rId7"/>
    <p:sldId id="306" r:id="rId8"/>
    <p:sldId id="307" r:id="rId9"/>
    <p:sldId id="261" r:id="rId10"/>
    <p:sldId id="263" r:id="rId11"/>
    <p:sldId id="262" r:id="rId12"/>
    <p:sldId id="265" r:id="rId13"/>
    <p:sldId id="266" r:id="rId14"/>
    <p:sldId id="308" r:id="rId15"/>
    <p:sldId id="267" r:id="rId16"/>
    <p:sldId id="280" r:id="rId17"/>
    <p:sldId id="309" r:id="rId18"/>
    <p:sldId id="310" r:id="rId19"/>
    <p:sldId id="271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F8FC7"/>
    <a:srgbClr val="579FF7"/>
    <a:srgbClr val="9CB2FA"/>
    <a:srgbClr val="2F89F5"/>
    <a:srgbClr val="C99AD2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DCF8-9930-4D14-9486-8C52746AF535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29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C0D7-EFDE-4C9D-B44B-C01EA29F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9A1F-392E-4CB1-8401-C1575F75F37A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621E-BA8B-43DA-AECF-3B3B2B6CB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9A70-5AA7-4A4A-BFE8-A4973EC25E6F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844-9AA6-471E-977A-C3876E3E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D6EA-D2D2-4666-9CE8-96ACC573808F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7396-CAC5-4119-A806-71709A60A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6B39-1472-468E-8152-6D227E7D6CD3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4475-9C88-4CE0-8B3B-58BCE45DD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5DAE-8DD1-49A2-91EC-C71254163508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19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18F0-838E-49CF-B14F-338AC93F3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6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6758D6-5A11-4158-904D-B2C4AB210358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25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5433564-BACF-47BE-A4D7-2C4949491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g.happy-giraffe.ru/thumbs/700x/10197/5b3419e6a479b313dbad25e02df2efa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71550" y="428625"/>
            <a:ext cx="7867650" cy="3365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400" cap="none" smtClean="0">
                <a:solidFill>
                  <a:srgbClr val="0B1BB5"/>
                </a:solidFill>
                <a:latin typeface="Century Schoolbook" pitchFamily="18" charset="0"/>
              </a:rPr>
              <a:t>МАДОУ «МАЛИНОВСКИЙ ДЕТСКИЙ САД»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5" y="188640"/>
            <a:ext cx="8424936" cy="6526212"/>
          </a:xfrm>
          <a:solidFill>
            <a:srgbClr val="FFCCCC"/>
          </a:solidFill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endParaRPr lang="ru-RU" sz="2800" dirty="0" smtClean="0">
              <a:solidFill>
                <a:srgbClr val="CC0000"/>
              </a:solidFill>
              <a:latin typeface="Century Schoolbook" pitchFamily="18" charset="0"/>
            </a:endParaRPr>
          </a:p>
          <a:p>
            <a:pPr algn="ctr" eaLnBrk="1" hangingPunct="1"/>
            <a:r>
              <a:rPr lang="ru-RU" sz="3200" dirty="0" smtClean="0">
                <a:solidFill>
                  <a:srgbClr val="0B1BB5"/>
                </a:solidFill>
                <a:latin typeface="Century Schoolbook" pitchFamily="18" charset="0"/>
              </a:rPr>
              <a:t> </a:t>
            </a:r>
          </a:p>
          <a:p>
            <a:pPr algn="ctr" eaLnBrk="1" hangingPunct="1"/>
            <a:endParaRPr lang="ru-RU" sz="3200" dirty="0" smtClean="0">
              <a:solidFill>
                <a:srgbClr val="0B1BB5"/>
              </a:solidFill>
              <a:latin typeface="Century Schoolbook" pitchFamily="18" charset="0"/>
            </a:endParaRPr>
          </a:p>
          <a:p>
            <a:pPr algn="ctr" eaLnBrk="1" hangingPunct="1"/>
            <a:r>
              <a:rPr lang="ru-RU" sz="3600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«Организация деятельности </a:t>
            </a:r>
            <a:r>
              <a:rPr lang="ru-RU" sz="3600" dirty="0" err="1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600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педагогического консилиума в ДОО»</a:t>
            </a:r>
          </a:p>
          <a:p>
            <a:pPr algn="r" eaLnBrk="1" hangingPunct="1"/>
            <a:endParaRPr lang="ru-RU" sz="20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 eaLnBrk="1" hangingPunct="1"/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 eaLnBrk="1" hangingPunct="1"/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З.В. Шмакова</a:t>
            </a:r>
            <a:r>
              <a:rPr lang="ru-RU" sz="25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endParaRPr lang="ru-RU" sz="32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             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2024год                    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                                        </a:t>
            </a:r>
          </a:p>
        </p:txBody>
      </p:sp>
      <p:pic>
        <p:nvPicPr>
          <p:cNvPr id="1028" name="Picture 4" descr="http://img.happy-giraffe.ru/thumbs/700x/10197/5b3419e6a479b313dbad25e02df2efa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9632" y="3861048"/>
            <a:ext cx="2582278" cy="23903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0" name="Содержимое 2"/>
          <p:cNvGrpSpPr>
            <a:grpSpLocks noGrp="1"/>
          </p:cNvGrpSpPr>
          <p:nvPr/>
        </p:nvGrpSpPr>
        <p:grpSpPr bwMode="auto">
          <a:xfrm>
            <a:off x="0" y="0"/>
            <a:ext cx="9070975" cy="6492875"/>
            <a:chOff x="-104" y="46"/>
            <a:chExt cx="5714" cy="4090"/>
          </a:xfrm>
        </p:grpSpPr>
        <p:pic>
          <p:nvPicPr>
            <p:cNvPr id="22537" name="Содержимое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4" y="46"/>
              <a:ext cx="5714" cy="4090"/>
            </a:xfrm>
            <a:prstGeom prst="rect">
              <a:avLst/>
            </a:prstGeom>
            <a:noFill/>
            <a:ln w="9525">
              <a:solidFill>
                <a:srgbClr val="97BFFB"/>
              </a:solidFill>
              <a:miter lim="800000"/>
              <a:headEnd/>
              <a:tailEnd/>
            </a:ln>
          </p:spPr>
        </p:pic>
        <p:sp>
          <p:nvSpPr>
            <p:cNvPr id="22538" name="Text Box 3"/>
            <p:cNvSpPr txBox="1">
              <a:spLocks noChangeArrowheads="1"/>
            </p:cNvSpPr>
            <p:nvPr/>
          </p:nvSpPr>
          <p:spPr bwMode="auto">
            <a:xfrm>
              <a:off x="0" y="135"/>
              <a:ext cx="5535" cy="3943"/>
            </a:xfrm>
            <a:prstGeom prst="rect">
              <a:avLst/>
            </a:prstGeom>
            <a:noFill/>
            <a:ln w="9525">
              <a:solidFill>
                <a:srgbClr val="97BFFB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36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Организация деятельности</a:t>
              </a:r>
              <a:r>
                <a:rPr lang="ru-RU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73050" indent="-27305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</a:pPr>
              <a:endParaRPr lang="ru-RU" sz="2600" u="sng" dirty="0">
                <a:solidFill>
                  <a:srgbClr val="CC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250825" y="981075"/>
            <a:ext cx="8497888" cy="1584325"/>
          </a:xfrm>
          <a:prstGeom prst="rect">
            <a:avLst/>
          </a:prstGeom>
          <a:solidFill>
            <a:srgbClr val="CCFFFF"/>
          </a:solidFill>
          <a:ln w="57150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Специалисты, включенные в состав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выполняют  работу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основного рабочего времени, составляют индивидуальный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план работы  в соответствии с реальным запросом на обследование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детей с отклонениями в развитии и  (или) состояниями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декомпенсации в условиях ДОУ, и осуществляют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развивающую работу непосредственно  в помещении ДОУ </a:t>
            </a:r>
            <a:r>
              <a:rPr lang="ru-RU" b="1" dirty="0">
                <a:latin typeface="Century Schoolbook" pitchFamily="18" charset="0"/>
              </a:rPr>
              <a:t>.</a:t>
            </a:r>
            <a:r>
              <a:rPr lang="ru-RU" sz="1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250825" y="2781300"/>
            <a:ext cx="8497888" cy="1800225"/>
          </a:xfrm>
          <a:prstGeom prst="rect">
            <a:avLst/>
          </a:prstGeom>
          <a:solidFill>
            <a:srgbClr val="D7A9F9"/>
          </a:solidFill>
          <a:ln w="57150">
            <a:solidFill>
              <a:srgbClr val="8B0BEB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Обследование ребенка специалистами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осуществляется 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инициативе  родителей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(законных представителей)  или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сотрудников  ДОУ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 согласия родителей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(законных представителей)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 основании договора между ДОУ и родителями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(законными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представителями) воспитанников 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250825" y="4797425"/>
            <a:ext cx="8569325" cy="1511300"/>
          </a:xfrm>
          <a:prstGeom prst="rect">
            <a:avLst/>
          </a:prstGeom>
          <a:solidFill>
            <a:srgbClr val="B7CAEF"/>
          </a:solidFill>
          <a:ln w="57150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Обследование проводится каждым специалистом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индивидуально с учетом реальной возрастной психофизической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нагрузки на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 rot="6336737">
            <a:off x="8179594" y="2494756"/>
            <a:ext cx="725488" cy="720725"/>
          </a:xfrm>
          <a:prstGeom prst="curvedDownArrow">
            <a:avLst>
              <a:gd name="adj1" fmla="val 10001"/>
              <a:gd name="adj2" fmla="val 40264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 rot="5694156">
            <a:off x="8170069" y="4439444"/>
            <a:ext cx="725487" cy="720725"/>
          </a:xfrm>
          <a:prstGeom prst="curvedDownArrow">
            <a:avLst>
              <a:gd name="adj1" fmla="val 10001"/>
              <a:gd name="adj2" fmla="val 40264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15"/>
          <p:cNvSpPr>
            <a:spLocks noChangeArrowheads="1"/>
          </p:cNvSpPr>
          <p:nvPr/>
        </p:nvSpPr>
        <p:spPr bwMode="auto">
          <a:xfrm rot="2558787">
            <a:off x="7867650" y="620713"/>
            <a:ext cx="1276350" cy="447675"/>
          </a:xfrm>
          <a:prstGeom prst="curvedDownArrow">
            <a:avLst>
              <a:gd name="adj1" fmla="val 28326"/>
              <a:gd name="adj2" fmla="val 114043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3487" y="1518778"/>
            <a:ext cx="8360268" cy="51562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Char char="Ø"/>
              <a:defRPr/>
            </a:pPr>
            <a:endParaRPr lang="ru-RU" sz="3600" b="1" dirty="0" smtClean="0">
              <a:solidFill>
                <a:srgbClr val="0B1BB5"/>
              </a:solidFill>
            </a:endParaRP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- договор между ДОУ и родителями  (законными представителями) воспитанников;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педагогическая характеристика воспитателя  на ребенка; 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- представление психолога, составленное  по </a:t>
            </a:r>
            <a:r>
              <a:rPr lang="ru-RU" sz="18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результатам обследования особенностей развития ребенка;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представление логопеда, составленное  по результатам обследования  ребенка 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-осуществляется запись воспитанника в журнал </a:t>
            </a:r>
            <a:r>
              <a:rPr lang="ru-RU" sz="2400" b="1" dirty="0" err="1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  ДОУ.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23850" y="0"/>
            <a:ext cx="8496300" cy="2060575"/>
          </a:xfrm>
          <a:prstGeom prst="downArrowCallout">
            <a:avLst>
              <a:gd name="adj1" fmla="val 8666"/>
              <a:gd name="adj2" fmla="val 91743"/>
              <a:gd name="adj3" fmla="val 15861"/>
              <a:gd name="adj4" fmla="val 66667"/>
            </a:avLst>
          </a:prstGeom>
          <a:solidFill>
            <a:schemeClr val="folHlink"/>
          </a:solidFill>
          <a:ln w="57150">
            <a:solidFill>
              <a:srgbClr val="0B1BB5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заседание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предоставляется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следующая документация: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 rot="-1074922">
            <a:off x="8027988" y="2133600"/>
            <a:ext cx="949325" cy="1214438"/>
          </a:xfrm>
          <a:prstGeom prst="curvedLeftArrow">
            <a:avLst>
              <a:gd name="adj1" fmla="val 25585"/>
              <a:gd name="adj2" fmla="val 51171"/>
              <a:gd name="adj3" fmla="val 33333"/>
            </a:avLst>
          </a:prstGeom>
          <a:solidFill>
            <a:srgbClr val="7896F8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 rot="-1166402">
            <a:off x="8027988" y="3860800"/>
            <a:ext cx="949325" cy="1143000"/>
          </a:xfrm>
          <a:prstGeom prst="curvedLeftArrow">
            <a:avLst>
              <a:gd name="adj1" fmla="val 24080"/>
              <a:gd name="adj2" fmla="val 48161"/>
              <a:gd name="adj3" fmla="val 33333"/>
            </a:avLst>
          </a:prstGeom>
          <a:solidFill>
            <a:schemeClr val="accent1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1"/>
          <p:cNvSpPr>
            <a:spLocks noChangeArrowheads="1"/>
          </p:cNvSpPr>
          <p:nvPr/>
        </p:nvSpPr>
        <p:spPr bwMode="auto">
          <a:xfrm rot="-1401334">
            <a:off x="8243888" y="5300663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7896F8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2"/>
          <p:cNvSpPr>
            <a:spLocks noChangeArrowheads="1"/>
          </p:cNvSpPr>
          <p:nvPr/>
        </p:nvSpPr>
        <p:spPr bwMode="auto">
          <a:xfrm>
            <a:off x="0" y="306863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38100">
            <a:solidFill>
              <a:srgbClr val="D7A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5"/>
          <p:cNvSpPr>
            <a:spLocks noChangeArrowheads="1"/>
          </p:cNvSpPr>
          <p:nvPr/>
        </p:nvSpPr>
        <p:spPr bwMode="auto">
          <a:xfrm>
            <a:off x="0" y="5084763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38100">
            <a:solidFill>
              <a:srgbClr val="D7A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640762" cy="6858000"/>
          </a:xfrm>
          <a:solidFill>
            <a:srgbClr val="FFCCCC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AutoShape 10"/>
          <p:cNvSpPr>
            <a:spLocks noChangeArrowheads="1"/>
          </p:cNvSpPr>
          <p:nvPr/>
        </p:nvSpPr>
        <p:spPr bwMode="auto">
          <a:xfrm>
            <a:off x="611188" y="692150"/>
            <a:ext cx="7704137" cy="1439863"/>
          </a:xfrm>
          <a:prstGeom prst="wedgeRectCallout">
            <a:avLst>
              <a:gd name="adj1" fmla="val 3185"/>
              <a:gd name="adj2" fmla="val 87708"/>
            </a:avLst>
          </a:prstGeom>
          <a:solidFill>
            <a:srgbClr val="EA9EDF"/>
          </a:solidFill>
          <a:ln w="57150">
            <a:solidFill>
              <a:srgbClr val="C50B3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Brush Script MT" pitchFamily="66" charset="0"/>
              </a:rPr>
              <a:t>Обследование ребенка специалистами </a:t>
            </a:r>
            <a:r>
              <a:rPr lang="ru-RU" sz="2800" b="1" dirty="0" err="1" smtClean="0">
                <a:solidFill>
                  <a:srgbClr val="000099"/>
                </a:solidFill>
                <a:latin typeface="Brush Script MT" pitchFamily="66" charset="0"/>
              </a:rPr>
              <a:t>ППк</a:t>
            </a:r>
            <a:r>
              <a:rPr lang="ru-RU" sz="2800" b="1" dirty="0" smtClean="0">
                <a:solidFill>
                  <a:srgbClr val="000099"/>
                </a:solidFill>
                <a:latin typeface="Brush Script MT" pitchFamily="66" charset="0"/>
              </a:rPr>
              <a:t>  </a:t>
            </a:r>
            <a:endParaRPr lang="ru-RU" sz="2800" b="1" dirty="0">
              <a:solidFill>
                <a:srgbClr val="000099"/>
              </a:solidFill>
              <a:latin typeface="Brush Script MT" pitchFamily="66" charset="0"/>
            </a:endParaRPr>
          </a:p>
          <a:p>
            <a:pPr algn="ctr"/>
            <a:r>
              <a:rPr lang="ru-RU" sz="2800" b="1" dirty="0">
                <a:solidFill>
                  <a:srgbClr val="000099"/>
                </a:solidFill>
                <a:latin typeface="Brush Script MT" pitchFamily="66" charset="0"/>
              </a:rPr>
              <a:t> осуществляется при первичной диагностике и по мере поступления детей </a:t>
            </a:r>
          </a:p>
        </p:txBody>
      </p:sp>
      <p:sp>
        <p:nvSpPr>
          <p:cNvPr id="24579" name="AutoShape 12"/>
          <p:cNvSpPr>
            <a:spLocks noChangeArrowheads="1"/>
          </p:cNvSpPr>
          <p:nvPr/>
        </p:nvSpPr>
        <p:spPr bwMode="auto">
          <a:xfrm>
            <a:off x="2268538" y="2708275"/>
            <a:ext cx="3887787" cy="1081088"/>
          </a:xfrm>
          <a:prstGeom prst="wedgeRectCallout">
            <a:avLst>
              <a:gd name="adj1" fmla="val -63884"/>
              <a:gd name="adj2" fmla="val 84361"/>
            </a:avLst>
          </a:prstGeom>
          <a:solidFill>
            <a:srgbClr val="98F6C5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общий уровень развития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0" name="AutoShape 13"/>
          <p:cNvSpPr>
            <a:spLocks noChangeArrowheads="1"/>
          </p:cNvSpPr>
          <p:nvPr/>
        </p:nvSpPr>
        <p:spPr bwMode="auto">
          <a:xfrm>
            <a:off x="827088" y="4221163"/>
            <a:ext cx="2160587" cy="792162"/>
          </a:xfrm>
          <a:prstGeom prst="wedgeRectCallout">
            <a:avLst>
              <a:gd name="adj1" fmla="val 114366"/>
              <a:gd name="adj2" fmla="val 139579"/>
            </a:avLst>
          </a:prstGeom>
          <a:solidFill>
            <a:schemeClr val="hlink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C50B37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</p:txBody>
      </p:sp>
      <p:sp>
        <p:nvSpPr>
          <p:cNvPr id="24581" name="AutoShape 14"/>
          <p:cNvSpPr>
            <a:spLocks noChangeArrowheads="1"/>
          </p:cNvSpPr>
          <p:nvPr/>
        </p:nvSpPr>
        <p:spPr bwMode="auto">
          <a:xfrm>
            <a:off x="4356100" y="5229225"/>
            <a:ext cx="3671888" cy="1366838"/>
          </a:xfrm>
          <a:prstGeom prst="wedgeRectCallout">
            <a:avLst>
              <a:gd name="adj1" fmla="val -94356"/>
              <a:gd name="adj2" fmla="val -54880"/>
            </a:avLst>
          </a:prstGeom>
          <a:solidFill>
            <a:srgbClr val="AE84DC"/>
          </a:solidFill>
          <a:ln w="57150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 </a:t>
            </a:r>
            <a:r>
              <a:rPr lang="ru-RU" sz="2800" b="1">
                <a:solidFill>
                  <a:srgbClr val="660066"/>
                </a:solidFill>
                <a:latin typeface="Brush Script MT" pitchFamily="66" charset="0"/>
              </a:rPr>
              <a:t>эмоциональные и коммуникативные свойства</a:t>
            </a:r>
            <a:r>
              <a:rPr lang="ru-RU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24582" name="Picture 18" descr="0_78708_c3bd2ea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438" y="1989138"/>
            <a:ext cx="23272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395288" y="935038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>
              <a:latin typeface="Century Schoolbook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468313" y="3236913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370" y="58592"/>
            <a:ext cx="8665410" cy="54678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консилиума заканчивается заполнением</a:t>
            </a:r>
            <a:r>
              <a:rPr lang="ru-RU" sz="27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dirty="0" smtClean="0">
                <a:solidFill>
                  <a:srgbClr val="C50B37"/>
                </a:solidFill>
                <a:latin typeface="Times New Roman" pitchFamily="18" charset="0"/>
                <a:cs typeface="Times New Roman" pitchFamily="18" charset="0"/>
              </a:rPr>
              <a:t>итогового документа – заключение консилиума,</a:t>
            </a:r>
          </a:p>
          <a:p>
            <a:pPr algn="ctr" eaLnBrk="1" hangingPunct="1"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котором предусматриваются ответы на следующие вопросы: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Каков психологический, педагогический и медицинский статус ребёнка на момент обследования</a:t>
            </a:r>
            <a:r>
              <a:rPr lang="en-US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Какими особенностями и проблемами характеризуется развитие ребёнка в целом на момент обследования</a:t>
            </a:r>
            <a:r>
              <a:rPr lang="en-US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Каким содержанием должна быть наполнена индивидуальная стратегия его сопровождения в процессе обучения</a:t>
            </a:r>
            <a:r>
              <a:rPr lang="en-US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cap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каких формах ив какие сроки в сопровождении ребёнку примут участие психолог, логопед, дефектолог, медик и воспитатель</a:t>
            </a:r>
            <a:r>
              <a:rPr lang="en-US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cap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Предусматривается ли и какая консультативная работа с </a:t>
            </a:r>
            <a:r>
              <a:rPr lang="ru-RU" sz="2000" b="1" cap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пед.коллективом</a:t>
            </a:r>
            <a:r>
              <a:rPr lang="ru-RU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отдельными педагогами, родителями ребёнка и администрацией ДОО</a:t>
            </a:r>
            <a:r>
              <a:rPr lang="en-US" sz="20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cap="non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ru-RU" sz="2000" i="1" cap="none" dirty="0" smtClean="0">
              <a:solidFill>
                <a:srgbClr val="000000"/>
              </a:solidFill>
            </a:endParaRPr>
          </a:p>
        </p:txBody>
      </p:sp>
      <p:pic>
        <p:nvPicPr>
          <p:cNvPr id="25607" name="Рисунок 3" descr="C:\Users\user\Desktop\фото для презентации\фото для коллажа\IMG_4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73216"/>
            <a:ext cx="1656482" cy="12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3924300" y="4941888"/>
            <a:ext cx="1008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i="1">
                <a:solidFill>
                  <a:srgbClr val="C50B37"/>
                </a:solidFill>
                <a:latin typeface="Times New Roman" pitchFamily="18" charset="0"/>
              </a:rPr>
              <a:t>?</a:t>
            </a:r>
            <a:endParaRPr lang="ru-RU" sz="9600" i="1">
              <a:solidFill>
                <a:srgbClr val="C50B37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d734940eae66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45224"/>
            <a:ext cx="1223020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177" y="85547"/>
            <a:ext cx="8490045" cy="65610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ru-RU" sz="2000" i="1" cap="none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</p:txBody>
      </p:sp>
      <p:sp>
        <p:nvSpPr>
          <p:cNvPr id="57357" name="Document"/>
          <p:cNvSpPr>
            <a:spLocks noEditPoints="1" noChangeArrowheads="1"/>
          </p:cNvSpPr>
          <p:nvPr/>
        </p:nvSpPr>
        <p:spPr bwMode="auto">
          <a:xfrm>
            <a:off x="2987675" y="1773238"/>
            <a:ext cx="2736850" cy="2520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BDAFEF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Выработка согласованных решений по определению образовательного и коррекционного маршрута</a:t>
            </a:r>
          </a:p>
        </p:txBody>
      </p:sp>
      <p:sp>
        <p:nvSpPr>
          <p:cNvPr id="57358" name="Document"/>
          <p:cNvSpPr>
            <a:spLocks noEditPoints="1" noChangeArrowheads="1"/>
          </p:cNvSpPr>
          <p:nvPr/>
        </p:nvSpPr>
        <p:spPr bwMode="auto">
          <a:xfrm>
            <a:off x="468313" y="1268413"/>
            <a:ext cx="2376487" cy="16557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BAEAF4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Times New Roman" pitchFamily="18" charset="0"/>
              </a:rPr>
              <a:t>Определение путей психолого-педагогического сопровождения</a:t>
            </a:r>
          </a:p>
        </p:txBody>
      </p:sp>
      <p:sp>
        <p:nvSpPr>
          <p:cNvPr id="57359" name="Document"/>
          <p:cNvSpPr>
            <a:spLocks noEditPoints="1" noChangeArrowheads="1"/>
          </p:cNvSpPr>
          <p:nvPr/>
        </p:nvSpPr>
        <p:spPr bwMode="auto">
          <a:xfrm>
            <a:off x="1763713" y="4076700"/>
            <a:ext cx="2952750" cy="22320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EA9F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Динамическая оценка состояния ребёнка и коррекция раннее намеченной программы</a:t>
            </a:r>
          </a:p>
        </p:txBody>
      </p:sp>
      <p:sp>
        <p:nvSpPr>
          <p:cNvPr id="57360" name="Document"/>
          <p:cNvSpPr>
            <a:spLocks noEditPoints="1" noChangeArrowheads="1"/>
          </p:cNvSpPr>
          <p:nvPr/>
        </p:nvSpPr>
        <p:spPr bwMode="auto">
          <a:xfrm>
            <a:off x="5651500" y="2708275"/>
            <a:ext cx="2952750" cy="288131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8C2E0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 вопроса об изменение образовательного маршрута, коррекционной работы при завершении учебного года.</a:t>
            </a:r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684213" y="188913"/>
            <a:ext cx="77041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50B37"/>
                </a:solidFill>
                <a:latin typeface="Times New Roman" pitchFamily="18" charset="0"/>
                <a:cs typeface="Times New Roman" pitchFamily="18" charset="0"/>
              </a:rPr>
              <a:t>Задачи планового консилиума:</a:t>
            </a:r>
            <a:endParaRPr lang="en-US" sz="3200" b="1" dirty="0">
              <a:solidFill>
                <a:srgbClr val="C50B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плановые консилиумы проводятся не реже 1 раза в квартал)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3175" cy="6592888"/>
          </a:xfrm>
          <a:solidFill>
            <a:srgbClr val="E8C2E0"/>
          </a:solidFill>
          <a:ln w="25400" cap="flat" algn="ctr">
            <a:solidFill>
              <a:srgbClr val="7D4989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rgbClr val="000099"/>
              </a:solidFill>
              <a:latin typeface="Century Schoolbook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50B37"/>
                </a:solidFill>
                <a:latin typeface="Times New Roman" pitchFamily="18" charset="0"/>
                <a:cs typeface="Times New Roman" pitchFamily="18" charset="0"/>
              </a:rPr>
              <a:t>Задачи внепланового консилиума: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(внеплановые консилиумы  собираются по запросу специалиста, педагога или воспитателя)</a:t>
            </a:r>
          </a:p>
        </p:txBody>
      </p:sp>
      <p:sp>
        <p:nvSpPr>
          <p:cNvPr id="27654" name="PubRRectCallout"/>
          <p:cNvSpPr>
            <a:spLocks noEditPoints="1" noChangeArrowheads="1"/>
          </p:cNvSpPr>
          <p:nvPr/>
        </p:nvSpPr>
        <p:spPr bwMode="auto">
          <a:xfrm rot="-885899">
            <a:off x="323850" y="2276475"/>
            <a:ext cx="2736850" cy="1871663"/>
          </a:xfrm>
          <a:custGeom>
            <a:avLst/>
            <a:gdLst>
              <a:gd name="G0" fmla="+- 0 0 0"/>
              <a:gd name="G1" fmla="+- 15418 0 0"/>
              <a:gd name="T0" fmla="*/ 10800 w 21600"/>
              <a:gd name="T1" fmla="*/ 0 h 21600"/>
              <a:gd name="T2" fmla="*/ 0 w 21600"/>
              <a:gd name="T3" fmla="*/ 8638 h 21600"/>
              <a:gd name="T4" fmla="*/ 15418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418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ADEDBE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Принятие каких-либо экстренных мер по выявившимся обстоятельствам</a:t>
            </a:r>
          </a:p>
        </p:txBody>
      </p:sp>
      <p:sp>
        <p:nvSpPr>
          <p:cNvPr id="27655" name="PubRRectCallout"/>
          <p:cNvSpPr>
            <a:spLocks noEditPoints="1" noChangeArrowheads="1"/>
          </p:cNvSpPr>
          <p:nvPr/>
        </p:nvSpPr>
        <p:spPr bwMode="auto">
          <a:xfrm rot="-751121">
            <a:off x="2924175" y="2944813"/>
            <a:ext cx="2740025" cy="1841500"/>
          </a:xfrm>
          <a:custGeom>
            <a:avLst/>
            <a:gdLst>
              <a:gd name="G0" fmla="+- 0 0 0"/>
              <a:gd name="G1" fmla="+- 15146 0 0"/>
              <a:gd name="T0" fmla="*/ 10800 w 21600"/>
              <a:gd name="T1" fmla="*/ 0 h 21600"/>
              <a:gd name="T2" fmla="*/ 0 w 21600"/>
              <a:gd name="T3" fmla="*/ 8638 h 21600"/>
              <a:gd name="T4" fmla="*/ 15146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14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A3B7E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Изменение направления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развивающей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6" name="PubRRectCallout"/>
          <p:cNvSpPr>
            <a:spLocks noEditPoints="1" noChangeArrowheads="1"/>
          </p:cNvSpPr>
          <p:nvPr/>
        </p:nvSpPr>
        <p:spPr bwMode="auto">
          <a:xfrm rot="-878710">
            <a:off x="5435600" y="3500438"/>
            <a:ext cx="3024188" cy="2044700"/>
          </a:xfrm>
          <a:custGeom>
            <a:avLst/>
            <a:gdLst>
              <a:gd name="G0" fmla="+- 0 0 0"/>
              <a:gd name="G1" fmla="+- 16349 0 0"/>
              <a:gd name="T0" fmla="*/ 10800 w 21600"/>
              <a:gd name="T1" fmla="*/ 0 h 21600"/>
              <a:gd name="T2" fmla="*/ 0 w 21600"/>
              <a:gd name="T3" fmla="*/ 8638 h 21600"/>
              <a:gd name="T4" fmla="*/ 16349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6349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BAE8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 pitchFamily="18" charset="0"/>
              </a:rPr>
              <a:t>Изменение образовательного маршрута в рамках образовательного учреждения</a:t>
            </a:r>
          </a:p>
        </p:txBody>
      </p:sp>
      <p:pic>
        <p:nvPicPr>
          <p:cNvPr id="8" name="Рисунок 7" descr="hello_html_541418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892052" cy="1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92150"/>
            <a:ext cx="8964613" cy="6165850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cap="none" dirty="0" smtClean="0">
                <a:solidFill>
                  <a:srgbClr val="3045A0"/>
                </a:solidFill>
                <a:latin typeface="Century Schoolbook" pitchFamily="18" charset="0"/>
              </a:rPr>
              <a:t>         </a:t>
            </a:r>
            <a:r>
              <a:rPr lang="ru-RU" sz="3600" b="1" cap="none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755650" y="1341438"/>
            <a:ext cx="2808288" cy="1150937"/>
          </a:xfrm>
          <a:prstGeom prst="parallelogram">
            <a:avLst>
              <a:gd name="adj" fmla="val 61000"/>
            </a:avLst>
          </a:prstGeom>
          <a:solidFill>
            <a:srgbClr val="99CCF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Этап.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Постановка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979613" y="2349500"/>
            <a:ext cx="3384550" cy="1295400"/>
          </a:xfrm>
          <a:prstGeom prst="parallelogram">
            <a:avLst>
              <a:gd name="adj" fmla="val 65319"/>
            </a:avLst>
          </a:prstGeom>
          <a:solidFill>
            <a:srgbClr val="9CB2FA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Уточнение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проблемы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3995738" y="3141663"/>
            <a:ext cx="3384550" cy="1295400"/>
          </a:xfrm>
          <a:prstGeom prst="parallelogram">
            <a:avLst>
              <a:gd name="adj" fmla="val 65319"/>
            </a:avLst>
          </a:prstGeom>
          <a:solidFill>
            <a:srgbClr val="579FF7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 проблемой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508625" y="4508500"/>
            <a:ext cx="3170238" cy="1223963"/>
          </a:xfrm>
          <a:prstGeom prst="parallelogram">
            <a:avLst>
              <a:gd name="adj" fmla="val 64754"/>
            </a:avLst>
          </a:prstGeom>
          <a:solidFill>
            <a:srgbClr val="1F8FC7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Решение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проблемы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1807162">
            <a:off x="3028950" y="1952625"/>
            <a:ext cx="1211263" cy="333375"/>
          </a:xfrm>
          <a:prstGeom prst="notchedRightArrow">
            <a:avLst>
              <a:gd name="adj1" fmla="val 50000"/>
              <a:gd name="adj2" fmla="val 9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1807162">
            <a:off x="3132138" y="3716338"/>
            <a:ext cx="1211262" cy="333375"/>
          </a:xfrm>
          <a:prstGeom prst="notchedRightArrow">
            <a:avLst>
              <a:gd name="adj1" fmla="val 50000"/>
              <a:gd name="adj2" fmla="val 9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807162">
            <a:off x="6638925" y="4008438"/>
            <a:ext cx="1512888" cy="333375"/>
          </a:xfrm>
          <a:prstGeom prst="notchedRightArrow">
            <a:avLst>
              <a:gd name="adj1" fmla="val 50000"/>
              <a:gd name="adj2" fmla="val 1134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6" name="Picture 14" descr="g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73463"/>
            <a:ext cx="2225675" cy="2505075"/>
          </a:xfrm>
          <a:prstGeom prst="rect">
            <a:avLst/>
          </a:prstGeom>
          <a:noFill/>
        </p:spPr>
      </p:pic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3419475" y="1125538"/>
            <a:ext cx="5724525" cy="6119812"/>
          </a:xfrm>
          <a:prstGeom prst="curvedLeftArrow">
            <a:avLst>
              <a:gd name="adj1" fmla="val 634"/>
              <a:gd name="adj2" fmla="val 20748"/>
              <a:gd name="adj3" fmla="val 48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0"/>
            <a:ext cx="8893175" cy="6413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Этапы работы </a:t>
            </a:r>
            <a:r>
              <a:rPr lang="ru-RU" sz="3600" b="1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b="1" dirty="0">
              <a:solidFill>
                <a:srgbClr val="3045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0"/>
            <a:ext cx="8569325" cy="908050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cap="none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Основные области деятельности специалистов </a:t>
            </a:r>
            <a:r>
              <a:rPr lang="ru-RU" sz="2600" b="1" cap="none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6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52513"/>
            <a:ext cx="8569325" cy="5805487"/>
          </a:xfrm>
          <a:solidFill>
            <a:srgbClr val="FF9999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Педагог-психолог: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психологическая диагностика, выявление потенциальных возможностей ребенка и зону его ближайшего развития, психологическое кон­сультирование,   психотренинг,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психотерапия,   разработка   и оформление рекомендаций другим специалистам по организации работы с ребён­ком с учётом данных психодиагностики.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логопедическая диагностика, коррекция и развитие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речи, разработка рекомендаций другим специалистам по использованию рациональных логопедических приёмов в работе с ребёнком.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уровня развития разных видов деятельности ребёнка в соответствии с программой воспитания и обучения, особенностей коммуникативной активности и культуры,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сформи­рованности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целенаправленной деятельности (прежде всего по данным оценки изобразительной и трудовой деятельности), навыков самообслуживания согласно возрастному этапу; реализация рекомендаций  психолога, логопеда, врача (организация режима, развивающих и коррекционных игр и т. 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"/>
            <a:ext cx="8893175" cy="260648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cap="none" dirty="0" smtClean="0">
                <a:solidFill>
                  <a:srgbClr val="3045A0"/>
                </a:solidFill>
                <a:latin typeface="Century Schoolbook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1" y="332657"/>
            <a:ext cx="8892480" cy="6525344"/>
          </a:xfrm>
          <a:solidFill>
            <a:srgbClr val="FF9999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Инструктор  по физкультуре: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выполнение рекомендаций психолога, логопеда, врача, проведение занятий  с учетом индивидуального подхода.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Музыкальный   руководитель: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реализация используемых программ музыкального воспитания с элементами  танцевальной, теат­ральной терапии с учётом рекомендаций учителя-логопеда, педагога-психолога. </a:t>
            </a:r>
          </a:p>
          <a:p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ведение текущей документации, подготовка и проведение заседаний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перспективное планирование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координация деятельности и взаимодействия специалистов, контроль организации  работы, анализ эффективности.</a:t>
            </a:r>
          </a:p>
        </p:txBody>
      </p:sp>
      <p:pic>
        <p:nvPicPr>
          <p:cNvPr id="4" name="Рисунок 3" descr="hello_html_m48a174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53136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11150"/>
            <a:ext cx="7467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3" y="0"/>
            <a:ext cx="8464426" cy="6473825"/>
          </a:xfrm>
          <a:solidFill>
            <a:srgbClr val="FFCCCC"/>
          </a:solidFill>
          <a:ln w="25400" cap="flat" algn="ctr">
            <a:solidFill>
              <a:srgbClr val="7D4989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Различия между </a:t>
            </a:r>
            <a:r>
              <a:rPr lang="ru-RU" sz="3600" b="1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 и ПМПК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3850" y="1125538"/>
            <a:ext cx="3960813" cy="5256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800" b="1">
                <a:solidFill>
                  <a:schemeClr val="accent1"/>
                </a:solidFill>
                <a:latin typeface="Times New Roman" pitchFamily="18" charset="0"/>
              </a:rPr>
              <a:t> ПМПК</a:t>
            </a:r>
            <a:r>
              <a:rPr lang="ru-RU" b="1">
                <a:latin typeface="Times New Roman" pitchFamily="18" charset="0"/>
              </a:rPr>
              <a:t> даёт ответ на вопрос –</a:t>
            </a:r>
          </a:p>
          <a:p>
            <a:r>
              <a:rPr lang="ru-RU" b="1">
                <a:latin typeface="Times New Roman" pitchFamily="18" charset="0"/>
              </a:rPr>
              <a:t> при каких условиях ребёнок </a:t>
            </a:r>
          </a:p>
          <a:p>
            <a:r>
              <a:rPr lang="ru-RU" b="1">
                <a:latin typeface="Times New Roman" pitchFamily="18" charset="0"/>
              </a:rPr>
              <a:t>с выявленными особенностями</a:t>
            </a:r>
          </a:p>
          <a:p>
            <a:r>
              <a:rPr lang="ru-RU" b="1">
                <a:latin typeface="Times New Roman" pitchFamily="18" charset="0"/>
              </a:rPr>
              <a:t>сможет реализовать свой </a:t>
            </a:r>
          </a:p>
          <a:p>
            <a:r>
              <a:rPr lang="ru-RU" b="1">
                <a:latin typeface="Times New Roman" pitchFamily="18" charset="0"/>
              </a:rPr>
              <a:t>потенциал, будучи</a:t>
            </a:r>
          </a:p>
          <a:p>
            <a:r>
              <a:rPr lang="ru-RU" b="1">
                <a:latin typeface="Times New Roman" pitchFamily="18" charset="0"/>
              </a:rPr>
              <a:t>интегрированным в </a:t>
            </a:r>
          </a:p>
          <a:p>
            <a:r>
              <a:rPr lang="ru-RU" b="1">
                <a:latin typeface="Times New Roman" pitchFamily="18" charset="0"/>
              </a:rPr>
              <a:t>социум.</a:t>
            </a:r>
          </a:p>
          <a:p>
            <a:r>
              <a:rPr lang="ru-RU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accent1"/>
                </a:solidFill>
                <a:latin typeface="Times New Roman" pitchFamily="18" charset="0"/>
              </a:rPr>
              <a:t>ПМПК: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осуществляет </a:t>
            </a:r>
          </a:p>
          <a:p>
            <a:r>
              <a:rPr lang="ru-RU" b="1">
                <a:latin typeface="Times New Roman" pitchFamily="18" charset="0"/>
              </a:rPr>
              <a:t>дифференцированный </a:t>
            </a:r>
          </a:p>
          <a:p>
            <a:r>
              <a:rPr lang="ru-RU" b="1">
                <a:latin typeface="Times New Roman" pitchFamily="18" charset="0"/>
              </a:rPr>
              <a:t>отбор детей с ОВЗ в специальные </a:t>
            </a:r>
          </a:p>
          <a:p>
            <a:r>
              <a:rPr lang="ru-RU" b="1">
                <a:latin typeface="Times New Roman" pitchFamily="18" charset="0"/>
              </a:rPr>
              <a:t>(коррекционные) ОУ,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устанавливает психолого-</a:t>
            </a:r>
          </a:p>
          <a:p>
            <a:r>
              <a:rPr lang="ru-RU" b="1">
                <a:latin typeface="Times New Roman" pitchFamily="18" charset="0"/>
              </a:rPr>
              <a:t>педагогический</a:t>
            </a:r>
          </a:p>
          <a:p>
            <a:r>
              <a:rPr lang="ru-RU" b="1">
                <a:latin typeface="Times New Roman" pitchFamily="18" charset="0"/>
              </a:rPr>
              <a:t>статус ребёнка;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определяет вид ОУ и </a:t>
            </a:r>
          </a:p>
          <a:p>
            <a:r>
              <a:rPr lang="ru-RU" b="1">
                <a:latin typeface="Times New Roman" pitchFamily="18" charset="0"/>
              </a:rPr>
              <a:t>образовательный маршрут </a:t>
            </a:r>
          </a:p>
          <a:p>
            <a:r>
              <a:rPr lang="ru-RU" b="1">
                <a:latin typeface="Times New Roman" pitchFamily="18" charset="0"/>
              </a:rPr>
              <a:t>ребёнка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427538" y="1125538"/>
            <a:ext cx="3960812" cy="52562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организационная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форма, в рамках которой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объединяются усилия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педагогов, психологов и т.д.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решения проблем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обучения и полноценного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детей.</a:t>
            </a:r>
          </a:p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рассматривает личность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ребёнка с учётом всех её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параметров: психологического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 психического развития,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социальной ситуации,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состояния здоровья,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характера предъявляемых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требований, оптимальности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педагогических воздействий</a:t>
            </a:r>
            <a:r>
              <a:rPr lang="ru-RU" b="1" dirty="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412145"/>
            <a:ext cx="8640762" cy="403187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>
              <a:tabLst>
                <a:tab pos="228600" algn="l"/>
              </a:tabLst>
            </a:pPr>
            <a:r>
              <a:rPr lang="ru-RU" sz="3200" b="1" dirty="0">
                <a:latin typeface="Century Schoolbook" pitchFamily="18" charset="0"/>
              </a:rPr>
              <a:t>	</a:t>
            </a:r>
            <a:r>
              <a:rPr lang="ru-RU" sz="3200" b="1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2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 педагогический </a:t>
            </a:r>
            <a:r>
              <a:rPr lang="ru-RU" sz="3200" b="1" dirty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консилиум  (</a:t>
            </a:r>
            <a:r>
              <a:rPr lang="ru-RU" sz="3200" b="1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200" b="1" dirty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) организуется  в </a:t>
            </a:r>
            <a:r>
              <a:rPr lang="ru-RU" sz="32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3200" b="1" dirty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как форма взаимодействия специалистов учреждения, объединяющихся для </a:t>
            </a:r>
            <a:r>
              <a:rPr lang="ru-RU" sz="3200" b="1" dirty="0" err="1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200" b="1" dirty="0" smtClean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 педагогического </a:t>
            </a:r>
            <a:r>
              <a:rPr lang="ru-RU" sz="3200" b="1" dirty="0">
                <a:solidFill>
                  <a:srgbClr val="3045A0"/>
                </a:solidFill>
                <a:latin typeface="Times New Roman" pitchFamily="18" charset="0"/>
                <a:cs typeface="Times New Roman" pitchFamily="18" charset="0"/>
              </a:rPr>
              <a:t>сопровождения воспитанников с отклонениями в развитии и/или состояниями декомпенсации.</a:t>
            </a:r>
          </a:p>
        </p:txBody>
      </p:sp>
      <p:pic>
        <p:nvPicPr>
          <p:cNvPr id="2051" name="Picture 3" descr="C:\Users\user\Desktop\фото для презентации\Фото с занятия\IMG_4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44" y="5189635"/>
            <a:ext cx="2585633" cy="166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для презентации\Фото с занятия\IMG_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74" y="5021266"/>
            <a:ext cx="2214579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2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7467600" cy="6045200"/>
          </a:xfrm>
        </p:spPr>
        <p:txBody>
          <a:bodyPr anchor="ctr"/>
          <a:lstStyle/>
          <a:p>
            <a:pPr eaLnBrk="1" hangingPunct="1"/>
            <a:r>
              <a:rPr lang="ru-RU" smtClean="0">
                <a:latin typeface="Century Schoolbook" pitchFamily="18" charset="0"/>
              </a:rPr>
              <a:t>СПАСИБО ЗА ВНИМАНИЕ!</a:t>
            </a:r>
          </a:p>
        </p:txBody>
      </p:sp>
      <p:grpSp>
        <p:nvGrpSpPr>
          <p:cNvPr id="5" name="Горизонтальный свиток 4"/>
          <p:cNvGrpSpPr>
            <a:grpSpLocks/>
          </p:cNvGrpSpPr>
          <p:nvPr/>
        </p:nvGrpSpPr>
        <p:grpSpPr bwMode="auto">
          <a:xfrm>
            <a:off x="433388" y="0"/>
            <a:ext cx="8459787" cy="6735763"/>
            <a:chOff x="273" y="334"/>
            <a:chExt cx="5122" cy="3909"/>
          </a:xfrm>
        </p:grpSpPr>
        <p:pic>
          <p:nvPicPr>
            <p:cNvPr id="51203" name="Горизонтальный свито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" y="334"/>
              <a:ext cx="5122" cy="3909"/>
            </a:xfrm>
            <a:prstGeom prst="rect">
              <a:avLst/>
            </a:prstGeom>
            <a:solidFill>
              <a:srgbClr val="C99AD2"/>
            </a:solidFill>
          </p:spPr>
        </p:pic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793" y="838"/>
              <a:ext cx="4233" cy="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7200" dirty="0">
                  <a:solidFill>
                    <a:srgbClr val="002060"/>
                  </a:solidFill>
                  <a:latin typeface="Times New Roman" pitchFamily="18" charset="0"/>
                  <a:ea typeface="Kozuka Gothic Pro EL"/>
                  <a:cs typeface="Times New Roman" pitchFamily="18" charset="0"/>
                </a:rPr>
                <a:t>СПАСИБО ЗА ВНИМАНИЕ</a:t>
              </a:r>
              <a:r>
                <a:rPr lang="ru-RU" sz="7200" dirty="0">
                  <a:solidFill>
                    <a:srgbClr val="002060"/>
                  </a:solidFill>
                  <a:latin typeface="Century Schoolbook" pitchFamily="18" charset="0"/>
                  <a:ea typeface="Kozuka Gothic Pro EL"/>
                  <a:cs typeface="Kozuka Gothic Pro EL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71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86813" cy="6858000"/>
          </a:xfrm>
          <a:solidFill>
            <a:srgbClr val="E3AFD8"/>
          </a:solidFill>
          <a:ln>
            <a:solidFill>
              <a:srgbClr val="0E17D0"/>
            </a:solidFill>
          </a:ln>
        </p:spPr>
        <p:txBody>
          <a:bodyPr/>
          <a:lstStyle/>
          <a:p>
            <a:pPr marL="781050" lvl="1" indent="-323850" algn="ctr" eaLnBrk="1" hangingPunct="1">
              <a:buFont typeface="Century Schoolbook" pitchFamily="18" charset="0"/>
              <a:buNone/>
            </a:pPr>
            <a:r>
              <a:rPr lang="ru-RU" sz="3600" b="1" dirty="0" err="1" smtClean="0">
                <a:solidFill>
                  <a:srgbClr val="0E17D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solidFill>
                  <a:srgbClr val="0E17D0"/>
                </a:solidFill>
                <a:latin typeface="Times New Roman" pitchFamily="18" charset="0"/>
                <a:cs typeface="Times New Roman" pitchFamily="18" charset="0"/>
              </a:rPr>
              <a:t> в своей деятельности руководствуется</a:t>
            </a:r>
            <a:r>
              <a:rPr lang="ru-RU" sz="3200" b="1" dirty="0" smtClean="0">
                <a:solidFill>
                  <a:srgbClr val="0E17D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1050" lvl="1" indent="-323850" eaLnBrk="1" hangingPunct="1">
              <a:buFont typeface="Century Schoolbook" pitchFamily="18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Конвенцией ООН о правах ребенка, Законом Российской Федерации «Об образовании», Федеральным законом об основных гарантиях прав ребенка в РФ, Семейным кодексом РФ и основывается на   Инструктивном письме № 27/901-6 от 27.03.2000 Министерства образования Российской Федерации,  Уставом ДОУ, договором между учреждением и родителями (законными представителями) воспитанника и настоящим положением</a:t>
            </a:r>
            <a:r>
              <a:rPr lang="ru-RU" sz="2800" b="1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 rot="618371">
            <a:off x="141288" y="538163"/>
            <a:ext cx="792162" cy="2735262"/>
          </a:xfrm>
          <a:prstGeom prst="curvedRightArrow">
            <a:avLst>
              <a:gd name="adj1" fmla="val 69058"/>
              <a:gd name="adj2" fmla="val 138116"/>
              <a:gd name="adj3" fmla="val 22944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1520" y="0"/>
            <a:ext cx="8568630" cy="2132856"/>
          </a:xfrm>
          <a:solidFill>
            <a:schemeClr val="folHlink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dirty="0" smtClean="0">
                <a:solidFill>
                  <a:srgbClr val="172FA9"/>
                </a:solidFill>
                <a:latin typeface="Times New Roman" pitchFamily="18" charset="0"/>
                <a:cs typeface="Times New Roman" pitchFamily="18" charset="0"/>
              </a:rPr>
              <a:t>Стратегические цели государственной образовательной политики</a:t>
            </a:r>
            <a:r>
              <a:rPr lang="ru-RU" sz="4000" b="1" cap="none" dirty="0" smtClean="0">
                <a:solidFill>
                  <a:srgbClr val="172FA9"/>
                </a:solidFill>
                <a:latin typeface="Century Schoolbook" pitchFamily="18" charset="0"/>
              </a:rPr>
              <a:t>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2492375"/>
            <a:ext cx="8785101" cy="3744937"/>
          </a:xfrm>
          <a:solidFill>
            <a:srgbClr val="FF9999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Century Schoolbook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современным потребностям общества и каждого гражданина,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создание такой образовательной среды, которая обеспечивала бы успешную социализацию ВСЕХ обучающихся вне зависимости от их психофизического состояния и развития.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6387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320977" cy="18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8715375" cy="1008063"/>
          </a:xfrm>
          <a:solidFill>
            <a:schemeClr val="folHlink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u="sng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4000" b="1" u="sng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4000" b="1" u="sng" cap="none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4000" b="1" u="sng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16832"/>
            <a:ext cx="8786813" cy="49411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E17D0"/>
                </a:solidFill>
              </a:rPr>
              <a:t>	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диагностико-коррекционного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психолого-медико-педагогического сопровождения воспитанников с отклонениями в развитии  и состояниями декомпенсации, исходя из </a:t>
            </a:r>
            <a:r>
              <a:rPr lang="ru-RU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реальных возможностей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образовательного учреждения и в соответствии со специальными образовательными потребностями, возрастными и индивидуальными особенностями, состоянием соматического и нервно-психического здоровья воспитанников.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8101013" y="260350"/>
            <a:ext cx="806450" cy="1439863"/>
          </a:xfrm>
          <a:prstGeom prst="curvedLeftArrow">
            <a:avLst>
              <a:gd name="adj1" fmla="val 35709"/>
              <a:gd name="adj2" fmla="val 71417"/>
              <a:gd name="adj3" fmla="val 33333"/>
            </a:avLst>
          </a:prstGeom>
          <a:solidFill>
            <a:srgbClr val="C50B37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0" y="260350"/>
            <a:ext cx="863600" cy="1439863"/>
          </a:xfrm>
          <a:prstGeom prst="curvedRightArrow">
            <a:avLst>
              <a:gd name="adj1" fmla="val 33346"/>
              <a:gd name="adj2" fmla="val 66691"/>
              <a:gd name="adj3" fmla="val 33333"/>
            </a:avLst>
          </a:prstGeom>
          <a:solidFill>
            <a:srgbClr val="C50B37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500" y="357188"/>
            <a:ext cx="7467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4000" b="1" dirty="0" err="1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40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b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 выявление и ранняя (с первых дней пребывания ребенка в ДОУ) диагностика отклонений в развитии и состоянии декомпенсации;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физических, интеллектуальных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эмоционально-личностных перегрузок и срывов;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 выявление резервных возможностей развития;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характера, продолжительности и эффективности специальной (коррекционной) помощи ребенку и его семье;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 подготовка и ведение документации, отражающей актуальное развитие ребенка, динамику его состояния.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u="sng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Ягоды годжи закаливание детей в детском саду Худеем вместе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078" y="5325697"/>
            <a:ext cx="1859590" cy="11502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8438" name="AutoShape 12"/>
          <p:cNvSpPr>
            <a:spLocks noChangeArrowheads="1"/>
          </p:cNvSpPr>
          <p:nvPr/>
        </p:nvSpPr>
        <p:spPr bwMode="auto">
          <a:xfrm rot="10800000">
            <a:off x="611188" y="836613"/>
            <a:ext cx="8281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28 w 21600"/>
              <a:gd name="T13" fmla="*/ 14064 h 21600"/>
              <a:gd name="T14" fmla="*/ 20472 w 21600"/>
              <a:gd name="T15" fmla="*/ 167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7290"/>
                </a:lnTo>
                <a:lnTo>
                  <a:pt x="9845" y="7290"/>
                </a:lnTo>
                <a:lnTo>
                  <a:pt x="9845" y="14064"/>
                </a:lnTo>
                <a:lnTo>
                  <a:pt x="5103" y="14064"/>
                </a:lnTo>
                <a:lnTo>
                  <a:pt x="5103" y="9257"/>
                </a:lnTo>
                <a:lnTo>
                  <a:pt x="0" y="15429"/>
                </a:lnTo>
                <a:lnTo>
                  <a:pt x="5103" y="21600"/>
                </a:lnTo>
                <a:lnTo>
                  <a:pt x="5103" y="16793"/>
                </a:lnTo>
                <a:lnTo>
                  <a:pt x="16497" y="16793"/>
                </a:lnTo>
                <a:lnTo>
                  <a:pt x="16497" y="21600"/>
                </a:lnTo>
                <a:lnTo>
                  <a:pt x="21600" y="15429"/>
                </a:lnTo>
                <a:lnTo>
                  <a:pt x="16497" y="9257"/>
                </a:lnTo>
                <a:lnTo>
                  <a:pt x="16497" y="14064"/>
                </a:lnTo>
                <a:lnTo>
                  <a:pt x="11755" y="14064"/>
                </a:lnTo>
                <a:lnTo>
                  <a:pt x="11755" y="7290"/>
                </a:lnTo>
                <a:lnTo>
                  <a:pt x="15120" y="7290"/>
                </a:lnTo>
                <a:close/>
              </a:path>
            </a:pathLst>
          </a:custGeom>
          <a:solidFill>
            <a:srgbClr val="0E17D0"/>
          </a:solidFill>
          <a:ln w="38100">
            <a:solidFill>
              <a:srgbClr val="C50B3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Ведущая роль </a:t>
            </a:r>
            <a:r>
              <a:rPr lang="ru-RU" sz="3600" b="1" dirty="0" err="1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в вопросе создания инклюзивной образовательной среды (ИОС)</a:t>
            </a:r>
            <a:r>
              <a:rPr lang="ru-RU" sz="4000" b="1" dirty="0" smtClean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специалистов образовательного учреждения, объединяющихся не только для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педагогического сопровождения воспитанников, но и с целью создания особых условий реализации образовательных потребностей детей с ограниченными возможностями здоровья.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u="sng" dirty="0" smtClean="0">
              <a:solidFill>
                <a:srgbClr val="7030A0"/>
              </a:solidFill>
            </a:endParaRPr>
          </a:p>
        </p:txBody>
      </p:sp>
      <p:pic>
        <p:nvPicPr>
          <p:cNvPr id="19462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1450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2621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etпрг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2472">
            <a:off x="3500579" y="4548767"/>
            <a:ext cx="1916172" cy="174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B1BB5"/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педагогического сопровождения ребёнка с ОВЗ в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воспитательном процессе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усвоение ребёнком соответствующих общеобразовательных программ, коррекция отклонений в развитии, социальная адаптация, психологическое развитие обучающихся в специально созданных в образовательном учреждении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педагогических условий.</a:t>
            </a:r>
            <a:endParaRPr lang="ru-RU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llo_html_m31619f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520280" cy="2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7467600" cy="71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607" y="135448"/>
            <a:ext cx="8501122" cy="6620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фото\IMG_4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7" y="1952615"/>
            <a:ext cx="2143139" cy="174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C:\Users\user\Desktop\фото\IMG_4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65" y="1843094"/>
            <a:ext cx="2357455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31913" y="-9525"/>
            <a:ext cx="6048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принципы деятельности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0825" y="1468566"/>
            <a:ext cx="84248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800" b="1" dirty="0">
                <a:latin typeface="Century Schoolbook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Принцип семейной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центрированности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партнёрства.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>
              <a:buFontTx/>
              <a:buChar char="-"/>
            </a:pPr>
            <a:r>
              <a:rPr lang="ru-RU" sz="2800" b="1" dirty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 Принцип междисциплинарного</a:t>
            </a:r>
          </a:p>
          <a:p>
            <a:pPr indent="342900"/>
            <a:r>
              <a:rPr lang="ru-RU" sz="2800" b="1" dirty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взаимодействия.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добровольности.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открытости.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/>
            <a:r>
              <a:rPr lang="ru-RU" sz="2800" b="1" dirty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- Принцип конфиденциальности.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уважения личности ребёнка.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уважения к личности родителя.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/>
            <a:r>
              <a:rPr lang="ru-RU" sz="2800" b="1" dirty="0">
                <a:solidFill>
                  <a:srgbClr val="0B1BB5"/>
                </a:solidFill>
                <a:latin typeface="Times New Roman" pitchFamily="18" charset="0"/>
                <a:cs typeface="Times New Roman" pitchFamily="18" charset="0"/>
              </a:rPr>
              <a:t>- Принцип профессиональной ответственности.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34290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Принцип информированного согласия.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1687</TotalTime>
  <Words>950</Words>
  <Application>Microsoft Office PowerPoint</Application>
  <PresentationFormat>Экран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МАДОУ «МАЛИНОВСКИЙ ДЕТСКИЙ САД»</vt:lpstr>
      <vt:lpstr>Слайд 2</vt:lpstr>
      <vt:lpstr>Слайд 3</vt:lpstr>
      <vt:lpstr>Стратегические цели государственной образовательной политики:</vt:lpstr>
      <vt:lpstr>Цель деятельности ППк: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Работа консилиума заканчивается заполнением итогового документа – заключение консилиума,  в котором предусматриваются ответы на следующие вопросы:  Каков психологический, педагогический и медицинский статус ребёнка на момент обследования?  Какими особенностями и проблемами характеризуется развитие ребёнка в целом на момент обследования?  Каким содержанием должна быть наполнена индивидуальная стратегия его сопровождения в процессе обучения?  В каких формах ив какие сроки в сопровождении ребёнку примут участие психолог, логопед, дефектолог, медик и воспитатель?  Предусматривается ли и какая консультативная работа с пед.коллективом, отдельными педагогами, родителями ребёнка и администрацией ДОО? </vt:lpstr>
      <vt:lpstr>Слайд 14</vt:lpstr>
      <vt:lpstr>Слайд 15</vt:lpstr>
      <vt:lpstr>         Решение</vt:lpstr>
      <vt:lpstr>Основные области деятельности специалистов ППк </vt:lpstr>
      <vt:lpstr> .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«Малиновский детский сад»</dc:title>
  <dc:creator>user</dc:creator>
  <cp:lastModifiedBy>Админ</cp:lastModifiedBy>
  <cp:revision>92</cp:revision>
  <dcterms:created xsi:type="dcterms:W3CDTF">2015-05-14T14:18:40Z</dcterms:created>
  <dcterms:modified xsi:type="dcterms:W3CDTF">2024-09-10T03:41:59Z</dcterms:modified>
</cp:coreProperties>
</file>