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265" r:id="rId5"/>
    <p:sldId id="296" r:id="rId6"/>
    <p:sldId id="309" r:id="rId7"/>
    <p:sldId id="292" r:id="rId8"/>
    <p:sldId id="297" r:id="rId9"/>
    <p:sldId id="266" r:id="rId10"/>
    <p:sldId id="310" r:id="rId11"/>
    <p:sldId id="274" r:id="rId12"/>
    <p:sldId id="278" r:id="rId13"/>
    <p:sldId id="280" r:id="rId14"/>
    <p:sldId id="311" r:id="rId15"/>
    <p:sldId id="312" r:id="rId16"/>
    <p:sldId id="313" r:id="rId17"/>
    <p:sldId id="314" r:id="rId18"/>
    <p:sldId id="315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72A8E"/>
    <a:srgbClr val="CCECFF"/>
    <a:srgbClr val="CCCCFF"/>
    <a:srgbClr val="422785"/>
    <a:srgbClr val="8E0000"/>
    <a:srgbClr val="FBCD23"/>
    <a:srgbClr val="C7AEEC"/>
    <a:srgbClr val="7537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0" autoAdjust="0"/>
    <p:restoredTop sz="94340" autoAdjust="0"/>
  </p:normalViewPr>
  <p:slideViewPr>
    <p:cSldViewPr snapToGrid="0" showGuides="1">
      <p:cViewPr varScale="1">
        <p:scale>
          <a:sx n="79" d="100"/>
          <a:sy n="79" d="100"/>
        </p:scale>
        <p:origin x="-84" y="-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9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pPr rtl="0"/>
              <a:t>30.03.2023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45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9399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553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3780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2345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624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64670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821885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38883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41388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198793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4067686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0636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23166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510586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21514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19871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61935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pPr rtl="0"/>
              <a:t>30.03.2023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407420" y="385011"/>
            <a:ext cx="8092440" cy="3963635"/>
          </a:xfrm>
        </p:spPr>
        <p:txBody>
          <a:bodyPr rtlCol="0"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Муниципальное бюджетное дошкольное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«Детский сад комбинированного вида № 25»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Модель психологической службы ДОО</a:t>
            </a:r>
            <a:endParaRPr lang="ru-RU" sz="4800" dirty="0"/>
          </a:p>
        </p:txBody>
      </p:sp>
      <p:pic>
        <p:nvPicPr>
          <p:cNvPr id="5" name="Рисунок 5" descr="http://ds25ach.ucoz.ru/risunok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554" y="348915"/>
            <a:ext cx="1900379" cy="1540043"/>
          </a:xfrm>
          <a:prstGeom prst="ellipse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95274" y="3624428"/>
            <a:ext cx="3705725" cy="282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2307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809730" y="0"/>
            <a:ext cx="9029700" cy="1576137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altLang="ru-RU" u="sng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u="sng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40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Ключевые вопросы деятельности психологической службы.</a:t>
            </a:r>
            <a:endParaRPr lang="ru-RU" altLang="ru-RU" sz="40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806114" y="1804735"/>
            <a:ext cx="3693695" cy="2081465"/>
          </a:xfrm>
          <a:prstGeom prst="flowChartPunchedTape">
            <a:avLst/>
          </a:prstGeom>
          <a:ln w="57150"/>
          <a:effectLst>
            <a:glow rad="228600">
              <a:schemeClr val="accent5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entury" pitchFamily="18" charset="0"/>
              </a:rPr>
              <a:t>Адаптация детей к ДОО</a:t>
            </a:r>
            <a:endParaRPr lang="ru-RU" sz="3200" b="1" dirty="0">
              <a:latin typeface="Century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6950242" y="3922296"/>
            <a:ext cx="4046622" cy="2233862"/>
          </a:xfrm>
          <a:prstGeom prst="flowChartPunchedTape">
            <a:avLst/>
          </a:prstGeom>
          <a:ln w="57150"/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entury" pitchFamily="18" charset="0"/>
              </a:rPr>
              <a:t>Подготовка детей к школьному обучению</a:t>
            </a:r>
            <a:endParaRPr lang="ru-RU" sz="3200" b="1" dirty="0">
              <a:latin typeface="Century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2322095" y="4154903"/>
            <a:ext cx="3597442" cy="2185738"/>
          </a:xfrm>
          <a:prstGeom prst="flowChartPunchedTape">
            <a:avLst/>
          </a:prstGeom>
          <a:ln w="57150"/>
          <a:effectLst>
            <a:glow rad="228600">
              <a:schemeClr val="accent6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entury" pitchFamily="18" charset="0"/>
              </a:rPr>
              <a:t>Дети «группы риска»</a:t>
            </a:r>
            <a:endParaRPr lang="ru-RU" sz="3200" b="1" dirty="0">
              <a:latin typeface="Century" pitchFamily="18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5811252" y="1840829"/>
            <a:ext cx="3212432" cy="1828801"/>
          </a:xfrm>
          <a:prstGeom prst="flowChartPunchedTape">
            <a:avLst/>
          </a:prstGeom>
          <a:ln w="57150"/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entury" pitchFamily="18" charset="0"/>
              </a:rPr>
              <a:t> Дети с ОВЗ</a:t>
            </a:r>
            <a:endParaRPr lang="ru-RU" sz="3200" b="1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255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663" y="365126"/>
            <a:ext cx="11766884" cy="1102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Century" pitchFamily="18" charset="0"/>
              </a:rPr>
              <a:t> Характеристика реализации основных идей и направлений </a:t>
            </a:r>
            <a:br>
              <a:rPr lang="ru-RU" sz="2700" b="1" dirty="0" smtClean="0">
                <a:latin typeface="Century" pitchFamily="18" charset="0"/>
              </a:rPr>
            </a:br>
            <a:r>
              <a:rPr lang="ru-RU" sz="2700" b="1" dirty="0" smtClean="0">
                <a:latin typeface="Century" pitchFamily="18" charset="0"/>
              </a:rPr>
              <a:t>психологической службы  </a:t>
            </a:r>
            <a:r>
              <a:rPr lang="ru-RU" dirty="0" smtClean="0"/>
              <a:t> 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76726" y="1455820"/>
            <a:ext cx="11610473" cy="540218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entury" pitchFamily="18" charset="0"/>
              </a:rPr>
              <a:t>1. </a:t>
            </a:r>
            <a:r>
              <a:rPr lang="ru-RU" sz="9600" b="1" dirty="0" smtClean="0">
                <a:solidFill>
                  <a:srgbClr val="C00000"/>
                </a:solidFill>
                <a:latin typeface="Century" pitchFamily="18" charset="0"/>
              </a:rPr>
              <a:t>Психологическая диагностика</a:t>
            </a:r>
            <a:endParaRPr lang="ru-RU" sz="9600" dirty="0" smtClean="0">
              <a:solidFill>
                <a:srgbClr val="C00000"/>
              </a:solidFill>
              <a:latin typeface="Century" pitchFamily="18" charset="0"/>
            </a:endParaRPr>
          </a:p>
          <a:p>
            <a:pPr algn="just"/>
            <a:r>
              <a:rPr lang="ru-RU" sz="9600" b="1" dirty="0" smtClean="0">
                <a:solidFill>
                  <a:srgbClr val="C00000"/>
                </a:solidFill>
                <a:latin typeface="Century" pitchFamily="18" charset="0"/>
              </a:rPr>
              <a:t>      Цель: </a:t>
            </a:r>
            <a:r>
              <a:rPr lang="ru-RU" sz="7200" b="1" dirty="0" smtClean="0">
                <a:latin typeface="Century" pitchFamily="18" charset="0"/>
              </a:rPr>
              <a:t>получение информации об уровне психического развития детей, выявление индивидуальных особенностей и проблем участников воспитательно-образовательного процесса.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        В рамках психодиагностического направления осуществляется: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Анкетирование с целью определения степени готовности ребёнка к поступлению в ДОУ;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Наблюдение с целью определения эмоционального фона группы (в период адаптации);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Обследование детей младшего дошкольного возраста для определения уровня нервно-психического развития и выстраивания индивидуальной траектории развития ребенка;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Диагностика воспитанников подготовительной и речевой групп  с целью определения уровня психологической готовности к обучению в школе для организации и координации коррекционно-развивающей работы с детьми;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Диагностика психического развития детей речевой группы (старший возраст) для организации коррекционно-развивающей работы;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Диагностика детей «группы риска» (агрессивные, нерешительные, конфликтные, вспыльчивые дети) с целью учёта и  организации дальнейшей помощи по оказанию работы с детьми;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Диагностика воспитанников в рамках психолого-медико-педагогического консилиума (</a:t>
            </a:r>
            <a:r>
              <a:rPr lang="ru-RU" sz="7200" b="1" dirty="0" err="1" smtClean="0">
                <a:latin typeface="Century" pitchFamily="18" charset="0"/>
              </a:rPr>
              <a:t>ПМПк</a:t>
            </a:r>
            <a:r>
              <a:rPr lang="ru-RU" sz="7200" b="1" dirty="0" smtClean="0">
                <a:latin typeface="Century" pitchFamily="18" charset="0"/>
              </a:rPr>
              <a:t>) ДОУ;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Диагностика удовлетворённости родителями качеством услуг, предоставляемыми ДОУ.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В данном направлении по запросам родителей, воспитателей, администрации ДОУ проводится углубленная диагностика развития ребенка, детского, педагогического, родительского коллективов с целью выявления и конкретизации проблем участников воспитательно-образовательного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1105"/>
            <a:ext cx="11995483" cy="628048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1200" dirty="0" smtClean="0">
                <a:latin typeface="Century" pitchFamily="18" charset="0"/>
              </a:rPr>
              <a:t> 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2. 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Психологическая профилактика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 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является средством предотвращения возможных проблем в развитии и взаимодействии участников воспитательно-образовательного процесса.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         В связи с возрастанием количества детей с пограничными и ярко выраженными проблемами в психическом развитии, перед психологической службой стоит задача в рамках психопрофилактического направления содействовать первичной профилактике и интеграции этих детей в социум.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        В данном направлении проводится работа по адаптации субъектов образовательного процесса (детей, педагогов, родителей) к условиям новой социальной среды: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- анализ медицинских карт (карта «История развития ребенка») вновь поступающих детей для получения информации о развитии и здоровье ребенка, выявление детей группы риска, требующих повышенного внимания;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-г </a:t>
            </a:r>
            <a:r>
              <a:rPr lang="ru-RU" sz="7200" b="1" dirty="0" err="1" smtClean="0">
                <a:latin typeface="Century" pitchFamily="18" charset="0"/>
              </a:rPr>
              <a:t>рупповые</a:t>
            </a:r>
            <a:r>
              <a:rPr lang="ru-RU" sz="7200" b="1" dirty="0" smtClean="0">
                <a:latin typeface="Century" pitchFamily="18" charset="0"/>
              </a:rPr>
              <a:t> и индивидуальные консультации для родителей вновь поступающих детей;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- информирование педагогов о выявленных особенностях ребенка и семьи, с целью оптимизации взаимодействия участников воспитательно-образовательного процесса.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         - Отслеживание динамики социально-эмоционального развития детей;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         - Содействие благоприятному социально-психологическому климату в ДОУ.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     Профилактическая деятельность с детьми заключается в коррекции утомления воспитанников; индивидуализации обучающей среды. Эта деятельность осуществлялась через следующие формы деятельности: индивидуальные и групповые консультации педагогов, создание ситуации успеха в образовательной деятельности, использование технологий личностно-ориентированного обучения.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 Работа с детьми "группы риска" реализует все направления деятельности службы. Психодиагностика заключается в изучение эмоционально – волевой и мотивационной сферы ("Кактус", М.А. Панфилова, "Страхи в домиках" А.И. Захаров, "Лесенка" В.Г.Щур), личностно – типологических особенностей (тест рисуночный "Рисунок человека", "Рисунок семьи"), выявление детей, несущих груз семейных проблем.</a:t>
            </a:r>
          </a:p>
          <a:p>
            <a:pPr algn="just"/>
            <a:r>
              <a:rPr lang="ru-RU" sz="7200" b="1" dirty="0" smtClean="0">
                <a:latin typeface="Century" pitchFamily="18" charset="0"/>
              </a:rPr>
              <a:t> Психологическая коррекция детей "группы риска" традиционно включает: групповую коррекционную работу: тренинг "развитие навыков общения, формирования уверенности в себе", "снижение агрессивности, вспыльчивости", "снижение </a:t>
            </a:r>
            <a:r>
              <a:rPr lang="ru-RU" sz="7200" b="1" dirty="0" err="1" smtClean="0">
                <a:latin typeface="Century" pitchFamily="18" charset="0"/>
              </a:rPr>
              <a:t>гиперакивности</a:t>
            </a:r>
            <a:r>
              <a:rPr lang="ru-RU" sz="7200" b="1" dirty="0" smtClean="0">
                <a:latin typeface="Century" pitchFamily="18" charset="0"/>
              </a:rPr>
              <a:t>".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8442" y="0"/>
            <a:ext cx="11790947" cy="6713621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8000" dirty="0" smtClean="0"/>
              <a:t> </a:t>
            </a:r>
            <a:r>
              <a:rPr lang="ru-RU" sz="8000" b="1" dirty="0" smtClean="0"/>
              <a:t>    </a:t>
            </a:r>
            <a:endParaRPr lang="ru-RU" sz="8000" b="1" dirty="0" smtClean="0"/>
          </a:p>
          <a:p>
            <a:pPr algn="ctr"/>
            <a:r>
              <a:rPr lang="ru-RU" sz="8000" b="1" dirty="0" smtClean="0"/>
              <a:t> </a:t>
            </a:r>
            <a:r>
              <a:rPr lang="ru-RU" sz="8000" b="1" dirty="0" smtClean="0">
                <a:solidFill>
                  <a:srgbClr val="C00000"/>
                </a:solidFill>
                <a:latin typeface="Century" pitchFamily="18" charset="0"/>
              </a:rPr>
              <a:t>3. Коррекционная и развивающая работа.</a:t>
            </a:r>
            <a:r>
              <a:rPr lang="ru-RU" sz="8000" dirty="0" smtClean="0">
                <a:solidFill>
                  <a:srgbClr val="C00000"/>
                </a:solidFill>
                <a:latin typeface="Century" pitchFamily="18" charset="0"/>
              </a:rPr>
              <a:t> </a:t>
            </a:r>
          </a:p>
          <a:p>
            <a:r>
              <a:rPr lang="ru-RU" sz="3500" b="1" dirty="0" smtClean="0">
                <a:latin typeface="Century" pitchFamily="18" charset="0"/>
              </a:rPr>
              <a:t>       </a:t>
            </a:r>
            <a:r>
              <a:rPr lang="ru-RU" sz="6000" b="1" dirty="0" smtClean="0">
                <a:latin typeface="Century" pitchFamily="18" charset="0"/>
              </a:rPr>
              <a:t>Этому направлению уделяется самое большое значение.</a:t>
            </a:r>
          </a:p>
          <a:p>
            <a:r>
              <a:rPr lang="ru-RU" sz="6000" b="1" dirty="0" smtClean="0">
                <a:latin typeface="Century" pitchFamily="18" charset="0"/>
              </a:rPr>
              <a:t>       Психолого-педагогическая коррекция – это деятельность психолога, направленная на повышение возможностей ребенка в обучении, поведении, в отношении с другими людьми – детьми и взрослыми, на раскрытии его потенциальных творческих резервов.</a:t>
            </a:r>
          </a:p>
          <a:p>
            <a:r>
              <a:rPr lang="ru-RU" sz="6000" b="1" dirty="0" smtClean="0">
                <a:solidFill>
                  <a:srgbClr val="C00000"/>
                </a:solidFill>
                <a:latin typeface="Century" pitchFamily="18" charset="0"/>
              </a:rPr>
              <a:t>Цель: </a:t>
            </a:r>
            <a:r>
              <a:rPr lang="ru-RU" sz="6000" b="1" dirty="0" smtClean="0">
                <a:latin typeface="Century" pitchFamily="18" charset="0"/>
              </a:rPr>
              <a:t>создание условий для раскрытия потенциальных возможностей ребенка, коррекция отклонений психического развития.</a:t>
            </a:r>
          </a:p>
          <a:p>
            <a:r>
              <a:rPr lang="ru-RU" sz="6000" b="1" dirty="0" smtClean="0">
                <a:latin typeface="Century" pitchFamily="18" charset="0"/>
              </a:rPr>
              <a:t>        Коррекционная работа  строится не как простая тренировка умений и навыков, не как отдельные упражнения по совершенствованию психологической деятельности, а как целостная осмысленная деятельность ребенка, органически вписывающаяся в систему его повседневных жизненных отношений. В дошкольном возрасте универсальной формой коррекции является игра. Игровая деятельность может быть с успехом использована как для коррекции личности ребенка, так и для развития его познавательных процессов, речи, общения, поведения. Так же, в дошкольном возрасте формой коррекции является особым образом организованная учебная деятельность, например с помощью метода поэтапного формирования умственных действий. </a:t>
            </a:r>
          </a:p>
          <a:p>
            <a:r>
              <a:rPr lang="ru-RU" sz="6000" b="1" dirty="0" smtClean="0">
                <a:latin typeface="Century" pitchFamily="18" charset="0"/>
              </a:rPr>
              <a:t>       Коррекционная и развивающая работа ведётся с учетом приоритетных направлений и особенностей ДОУ:  работа с детьми, имеющими нарушения речи, подготовка детей к обучению в школе.</a:t>
            </a:r>
          </a:p>
          <a:p>
            <a:r>
              <a:rPr lang="ru-RU" sz="6000" b="1" dirty="0" smtClean="0">
                <a:latin typeface="Century" pitchFamily="18" charset="0"/>
              </a:rPr>
              <a:t>       Дети, имеющие речевые нарушения направляются в логопедическую группу с </a:t>
            </a:r>
            <a:r>
              <a:rPr lang="ru-RU" sz="6000" b="1" dirty="0" smtClean="0">
                <a:latin typeface="Century" pitchFamily="18" charset="0"/>
              </a:rPr>
              <a:t>согласия и разрешения </a:t>
            </a:r>
            <a:r>
              <a:rPr lang="ru-RU" sz="6000" b="1" dirty="0" smtClean="0">
                <a:latin typeface="Century" pitchFamily="18" charset="0"/>
              </a:rPr>
              <a:t>родителей и решения психолого-медико-педагогической комиссии. Дальнейшая коррекционная и развивающая работа сданными детьми строится на основе полученного заключения и рекомендаций психолого-медико-педагогической комиссии.</a:t>
            </a:r>
          </a:p>
          <a:p>
            <a:r>
              <a:rPr lang="ru-RU" sz="6000" b="1" dirty="0" smtClean="0">
                <a:latin typeface="Century" pitchFamily="18" charset="0"/>
              </a:rPr>
              <a:t>        В данном направлении реализуется:</a:t>
            </a:r>
          </a:p>
          <a:p>
            <a:r>
              <a:rPr lang="ru-RU" sz="6000" b="1" dirty="0" smtClean="0">
                <a:latin typeface="Century" pitchFamily="18" charset="0"/>
              </a:rPr>
              <a:t>- Выстраивание индивидуальной траектории развития ребенка, планирование работы;</a:t>
            </a:r>
          </a:p>
          <a:p>
            <a:r>
              <a:rPr lang="ru-RU" sz="6000" b="1" dirty="0" smtClean="0">
                <a:latin typeface="Century" pitchFamily="18" charset="0"/>
              </a:rPr>
              <a:t>-  Проведение коррекционно-развивающих занятий с детьми речевой группы (старший возраст) с целью развития познавательных процессов и речевых навыков;</a:t>
            </a:r>
          </a:p>
          <a:p>
            <a:r>
              <a:rPr lang="ru-RU" sz="6000" b="1" dirty="0" smtClean="0">
                <a:latin typeface="Century" pitchFamily="18" charset="0"/>
              </a:rPr>
              <a:t>- Проведение коррекционно-развивающих занятий с детьми подготовительной группы, с целью формирования психологической готовности к школьному обучению (развитие психических процессов, мотивации обучения в школе);</a:t>
            </a:r>
          </a:p>
          <a:p>
            <a:r>
              <a:rPr lang="ru-RU" sz="6000" b="1" dirty="0" smtClean="0">
                <a:latin typeface="Century" pitchFamily="18" charset="0"/>
              </a:rPr>
              <a:t>- Индивидуальные занятия с детьми имеющими ниже среднего и низкий уровни развития психических процессов, психологической готовности к школе.</a:t>
            </a:r>
          </a:p>
          <a:p>
            <a:r>
              <a:rPr lang="ru-RU" sz="6000" b="1" dirty="0" smtClean="0">
                <a:latin typeface="Century" pitchFamily="18" charset="0"/>
              </a:rPr>
              <a:t>- Проведение занятий с детьми других возрастных групп </a:t>
            </a:r>
            <a:r>
              <a:rPr lang="ru-RU" sz="6000" b="1" dirty="0" smtClean="0">
                <a:latin typeface="Century" pitchFamily="18" charset="0"/>
              </a:rPr>
              <a:t>(первая младшая, вторая </a:t>
            </a:r>
            <a:r>
              <a:rPr lang="ru-RU" sz="6000" b="1" dirty="0" smtClean="0">
                <a:latin typeface="Century" pitchFamily="18" charset="0"/>
              </a:rPr>
              <a:t>младшая, средняя группы) с целью развития социального мира детей, умения понимать эмоции других людей, договариваться, развитие знаний о своём «Я».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348916"/>
            <a:ext cx="11670631" cy="5828047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 </a:t>
            </a:r>
            <a:r>
              <a:rPr lang="ru-RU" b="1" dirty="0" smtClean="0"/>
              <a:t>    </a:t>
            </a:r>
            <a:r>
              <a:rPr lang="ru-RU" sz="3800" b="1" dirty="0" smtClean="0">
                <a:solidFill>
                  <a:srgbClr val="C00000"/>
                </a:solidFill>
                <a:latin typeface="Century" pitchFamily="18" charset="0"/>
              </a:rPr>
              <a:t>4. Психологическое консультирование</a:t>
            </a:r>
            <a:endParaRPr lang="ru-RU" sz="3800" dirty="0" smtClean="0">
              <a:solidFill>
                <a:srgbClr val="C00000"/>
              </a:solidFill>
              <a:latin typeface="Century" pitchFamily="18" charset="0"/>
            </a:endParaRPr>
          </a:p>
          <a:p>
            <a:r>
              <a:rPr lang="ru-RU" sz="3400" b="1" dirty="0" smtClean="0">
                <a:solidFill>
                  <a:srgbClr val="C00000"/>
                </a:solidFill>
                <a:latin typeface="Century" pitchFamily="18" charset="0"/>
              </a:rPr>
              <a:t>       Цель: </a:t>
            </a:r>
            <a:r>
              <a:rPr lang="ru-RU" sz="3200" b="1" dirty="0" smtClean="0">
                <a:latin typeface="Century" pitchFamily="18" charset="0"/>
              </a:rPr>
              <a:t>оптимизация взаимодействия участников воспитательно-образовательного процесса и оказание им психологической помощи  при выстраивании и реализации  индивидуальной программы воспитания и развития.</a:t>
            </a:r>
          </a:p>
          <a:p>
            <a:r>
              <a:rPr lang="ru-RU" sz="3200" b="1" dirty="0" smtClean="0">
                <a:latin typeface="Century" pitchFamily="18" charset="0"/>
              </a:rPr>
              <a:t>        Психологическое консультирование состоит в оказании психологической помощи при решении проблем, с которыми обращаются родители, педагоги и администрация ДОУ. Консультирование предполагает активную позицию консультируемого, совместную проработку имеющихся затруднений и поиск оптимальных способов решения.</a:t>
            </a:r>
          </a:p>
          <a:p>
            <a:r>
              <a:rPr lang="ru-RU" sz="3200" b="1" dirty="0" smtClean="0">
                <a:latin typeface="Century" pitchFamily="18" charset="0"/>
              </a:rPr>
              <a:t>         Консультирование осуществляется по следующей тематики:</a:t>
            </a:r>
          </a:p>
          <a:p>
            <a:r>
              <a:rPr lang="ru-RU" sz="3200" b="1" dirty="0" smtClean="0">
                <a:latin typeface="Century" pitchFamily="18" charset="0"/>
              </a:rPr>
              <a:t>- Консультирование по вопросам, связанным с оптимизацией воспитательно-образовательного процесса в ДОУ и семье в интересах ребенка;</a:t>
            </a:r>
          </a:p>
          <a:p>
            <a:r>
              <a:rPr lang="ru-RU" sz="3200" b="1" dirty="0" smtClean="0">
                <a:latin typeface="Century" pitchFamily="18" charset="0"/>
              </a:rPr>
              <a:t>- Групповые и индивидуальные консультации педагогов и родителей по актуальным темам;</a:t>
            </a:r>
          </a:p>
          <a:p>
            <a:r>
              <a:rPr lang="ru-RU" sz="3200" b="1" dirty="0" smtClean="0">
                <a:latin typeface="Century" pitchFamily="18" charset="0"/>
              </a:rPr>
              <a:t>-  Участие и активная работа в ПМПК ДОУ (рекомендации узким специалистам с учётом уровня актуального развития ребёнка, выстраивание совместно со специалистами индивидуального маршрута сопровождения);</a:t>
            </a:r>
          </a:p>
          <a:p>
            <a:r>
              <a:rPr lang="ru-RU" sz="3200" b="1" dirty="0" smtClean="0">
                <a:latin typeface="Century" pitchFamily="18" charset="0"/>
              </a:rPr>
              <a:t>- Медико-педагогические совещания (консультирование педагогов по вопросам развития детей раннего возраста: "Игровая деятельность", "Сенсорное развитие детей раннего возраста", "Контроль за нервно-психическим развитием", "Факторы риска в развитии ребёнка");</a:t>
            </a:r>
          </a:p>
          <a:p>
            <a:r>
              <a:rPr lang="ru-RU" sz="3200" b="1" dirty="0" smtClean="0">
                <a:latin typeface="Century" pitchFamily="18" charset="0"/>
              </a:rPr>
              <a:t>- Проведение различных форм работы (семинаров-практикумов, круглых столов, деловых игр) с педагогическим коллективом учреждения с целью личностного и профессионального роста.</a:t>
            </a:r>
            <a:endParaRPr lang="ru-RU" sz="3200" b="1" dirty="0">
              <a:latin typeface="Century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5011" y="517358"/>
            <a:ext cx="11526251" cy="5659605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3600" dirty="0" smtClean="0">
                <a:latin typeface="Century" pitchFamily="18" charset="0"/>
              </a:rPr>
              <a:t> </a:t>
            </a:r>
            <a:r>
              <a:rPr lang="ru-RU" sz="3600" b="1" dirty="0" smtClean="0">
                <a:latin typeface="Century" pitchFamily="18" charset="0"/>
              </a:rPr>
              <a:t>     </a:t>
            </a:r>
            <a:r>
              <a:rPr lang="ru-RU" sz="4400" b="1" dirty="0" smtClean="0">
                <a:solidFill>
                  <a:srgbClr val="C00000"/>
                </a:solidFill>
                <a:latin typeface="Century" pitchFamily="18" charset="0"/>
              </a:rPr>
              <a:t>5. Психологическое просвещение</a:t>
            </a:r>
            <a:endParaRPr lang="ru-RU" sz="4400" dirty="0" smtClean="0">
              <a:solidFill>
                <a:srgbClr val="C00000"/>
              </a:solidFill>
              <a:latin typeface="Century" pitchFamily="18" charset="0"/>
            </a:endParaRPr>
          </a:p>
          <a:p>
            <a:pPr algn="just"/>
            <a:r>
              <a:rPr lang="ru-RU" sz="3600" dirty="0" smtClean="0">
                <a:latin typeface="Century" pitchFamily="18" charset="0"/>
              </a:rPr>
              <a:t>       </a:t>
            </a:r>
            <a:r>
              <a:rPr lang="ru-RU" sz="4400" b="1" dirty="0" smtClean="0">
                <a:solidFill>
                  <a:srgbClr val="C00000"/>
                </a:solidFill>
                <a:latin typeface="Century" pitchFamily="18" charset="0"/>
              </a:rPr>
              <a:t>Цель: </a:t>
            </a:r>
            <a:r>
              <a:rPr lang="ru-RU" sz="3600" b="1" dirty="0" smtClean="0">
                <a:latin typeface="Century" pitchFamily="18" charset="0"/>
              </a:rPr>
              <a:t>создание условий для повышения психологической компетентности педагогов, администрации ДОУ и родителей, а именно: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-актуализация и систематизация имеющихся знаний;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-повышение уровня психологических знаний;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-включение имеющихся знаний в структуру деятельности.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       Психологическое просвещение не ограничивается общими сведениями по детской психологии, а опирается на результаты изучения конкретных особенностей ДОУ, учитывает квалификацию и особенности педагогического коллектива, своеобразие детей и родителей.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      Проводится систематизированное психологическое просвещение педагогов;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      Осуществляется систематизированное психологическое просвещения родителей в форме родительских собраний, круглых столов, заседаний  согласно тематике и возраста детей и актуальности рассматриваемых тем для родителей. В ДОУ созданы информационные уголки  «Советы психолога».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     Реализация вышеописанных направлений осуществляется в работе с детьми родителями и педагогами нашего ДОУ.</a:t>
            </a:r>
          </a:p>
          <a:p>
            <a:pPr algn="just"/>
            <a:r>
              <a:rPr lang="ru-RU" sz="3600" b="1" dirty="0" smtClean="0">
                <a:latin typeface="Century" pitchFamily="18" charset="0"/>
              </a:rPr>
              <a:t>     </a:t>
            </a:r>
            <a:r>
              <a:rPr lang="ru-RU" sz="5100" b="1" u="sng" dirty="0" smtClean="0">
                <a:solidFill>
                  <a:srgbClr val="C00000"/>
                </a:solidFill>
                <a:latin typeface="Century" pitchFamily="18" charset="0"/>
              </a:rPr>
              <a:t>Вывод: </a:t>
            </a:r>
            <a:r>
              <a:rPr lang="ru-RU" sz="3600" b="1" i="1" dirty="0" smtClean="0">
                <a:solidFill>
                  <a:srgbClr val="C00000"/>
                </a:solidFill>
                <a:latin typeface="Century" pitchFamily="18" charset="0"/>
              </a:rPr>
              <a:t>Таким образом, созданная система психологического  сопровождения помогает оказывать  своевременную квалифицированную консультативно-методическую, психодиагностическую, </a:t>
            </a:r>
            <a:r>
              <a:rPr lang="ru-RU" sz="3600" b="1" i="1" dirty="0" err="1" smtClean="0">
                <a:solidFill>
                  <a:srgbClr val="C00000"/>
                </a:solidFill>
                <a:latin typeface="Century" pitchFamily="18" charset="0"/>
              </a:rPr>
              <a:t>психокоррекционную</a:t>
            </a:r>
            <a:r>
              <a:rPr lang="ru-RU" sz="3600" b="1" i="1" dirty="0" smtClean="0">
                <a:solidFill>
                  <a:srgbClr val="C00000"/>
                </a:solidFill>
                <a:latin typeface="Century" pitchFamily="18" charset="0"/>
              </a:rPr>
              <a:t> помощь детям, родителям и педагогам по вопросам развития, обучения и воспитания.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33136" y="661943"/>
            <a:ext cx="1129765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A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Психологическая служба ДОУ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A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- одно из звеньев единой системы психологической службы в образовании – системы социальной помощи семье и детям. Она предназначена для оказания своевременной квалифицированной консультативно-методической,</a:t>
            </a:r>
            <a:r>
              <a:rPr lang="ru-RU" sz="2000" b="1" dirty="0" smtClean="0">
                <a:latin typeface="Century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психодиагностической,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психокоррекционной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 помощи детям, родителям и педагогам по вопросам развития, обучения и воспитания. А также социально-психологической адаптации.           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      Эффективность работы по социализации, развитию, воспитанию и подготовки ребёнка к школе зависит от объединённых усилий всех специалистов дошкольного образовательного учреждения и семьи.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FF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  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   Психолого-педагогическое сопровождение - это система профессиональной деятельности психолога, направленной на создание социально-психологических условий для успешного обучения и психологического развития ребенка в ситуациях взаимодействия. Для осуществления права свободного выбора различных альтернатив развития необходимо научить ребенка выбирать, помочь ему разобраться в сути проблемной ситуации, выработать план решения и сделать первые шаги.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536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084" y="565484"/>
            <a:ext cx="10559716" cy="561147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4400" b="1" dirty="0" smtClean="0">
                <a:solidFill>
                  <a:srgbClr val="8E0000"/>
                </a:solidFill>
                <a:latin typeface="Century" pitchFamily="18" charset="0"/>
              </a:rPr>
              <a:t>   </a:t>
            </a:r>
            <a:r>
              <a:rPr lang="ru-RU" sz="4400" b="1" dirty="0" smtClean="0">
                <a:solidFill>
                  <a:srgbClr val="C00000"/>
                </a:solidFill>
                <a:latin typeface="Century" pitchFamily="18" charset="0"/>
              </a:rPr>
              <a:t>Главный принцип работы </a:t>
            </a:r>
            <a:r>
              <a:rPr lang="ru-RU" sz="2600" b="1" dirty="0" smtClean="0">
                <a:latin typeface="Century" pitchFamily="18" charset="0"/>
              </a:rPr>
              <a:t>– оказание помощи руководству, педагогам в создании обстановки доброжелательной требовательности к воспитанникам, уважение к их личности, создание ситуации успеха, формирование у воспитанников позитивного отношение к своим возможностям, формирование уверенности в себе.</a:t>
            </a:r>
          </a:p>
          <a:p>
            <a:pPr algn="just"/>
            <a:endParaRPr lang="ru-RU" sz="2600" b="1" dirty="0" smtClean="0">
              <a:latin typeface="Century" pitchFamily="18" charset="0"/>
            </a:endParaRPr>
          </a:p>
          <a:p>
            <a:pPr algn="just"/>
            <a:r>
              <a:rPr lang="ru-RU" sz="2600" b="1" dirty="0" smtClean="0">
                <a:latin typeface="Century" pitchFamily="18" charset="0"/>
              </a:rPr>
              <a:t>     Педагог психолог по профессиональному и административному профилю подчиняется руководителю ДОУ.</a:t>
            </a:r>
          </a:p>
          <a:p>
            <a:pPr algn="just"/>
            <a:r>
              <a:rPr lang="ru-RU" sz="2600" b="1" dirty="0" smtClean="0">
                <a:latin typeface="Century" pitchFamily="18" charset="0"/>
              </a:rPr>
              <a:t>     В начале учебного года совместно с администрацией ДОУ определяется деятельность психолога в методической работе: участие в педсоветах и методических советах, проведение семинаров, педагогических консилиумов, лекций, консультаций и тренингов для педагогов и родителей. Определяются основные стратегии психологического сопровождения воспитанников</a:t>
            </a:r>
            <a:r>
              <a:rPr lang="ru-RU" b="1" i="1" dirty="0" smtClean="0"/>
              <a:t>.</a:t>
            </a:r>
            <a:endParaRPr lang="ru-RU" b="1" dirty="0">
              <a:latin typeface="Century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 idx="4294967295"/>
          </p:nvPr>
        </p:nvSpPr>
        <p:spPr>
          <a:xfrm>
            <a:off x="1347156" y="0"/>
            <a:ext cx="9820275" cy="1301750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altLang="ru-RU" u="sng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u="sng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endParaRPr lang="ru-RU" altLang="ru-RU" b="1" u="sng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9074" y="865781"/>
            <a:ext cx="1149015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8E0000"/>
                </a:solidFill>
                <a:latin typeface="Century" pitchFamily="18" charset="0"/>
                <a:cs typeface="Times New Roman" pitchFamily="18" charset="0"/>
              </a:rPr>
              <a:t>	Цель: </a:t>
            </a:r>
            <a:r>
              <a:rPr lang="ru-RU" sz="2400" b="1" dirty="0" smtClean="0">
                <a:latin typeface="Century" pitchFamily="18" charset="0"/>
              </a:rPr>
              <a:t>Содействие психологическому, личному и</a:t>
            </a:r>
            <a:r>
              <a:rPr lang="ru-RU" sz="800" b="1" dirty="0" smtClean="0">
                <a:latin typeface="Century" pitchFamily="18" charset="0"/>
              </a:rPr>
              <a:t>…………………</a:t>
            </a:r>
            <a:r>
              <a:rPr lang="ru-RU" sz="2400" b="1" dirty="0" smtClean="0">
                <a:latin typeface="Century" pitchFamily="18" charset="0"/>
              </a:rPr>
              <a:t> индивидуальному развитию дошкольников, обеспечивающее психологическую готовность к обучению в школе, социальной адаптации детей раннего возраста, поступающих в ДОУ, обеспечение психологической безопасности участников образовательного процесса.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smtClean="0">
                <a:solidFill>
                  <a:srgbClr val="8E0000"/>
                </a:solidFill>
                <a:latin typeface="Century" pitchFamily="18" charset="0"/>
                <a:cs typeface="Times New Roman" pitchFamily="18" charset="0"/>
              </a:rPr>
              <a:t>	</a:t>
            </a:r>
            <a:r>
              <a:rPr lang="ru-RU" sz="3600" b="1" dirty="0" smtClean="0">
                <a:solidFill>
                  <a:srgbClr val="8E0000"/>
                </a:solidFill>
                <a:latin typeface="Century" pitchFamily="18" charset="0"/>
                <a:cs typeface="Aharoni" pitchFamily="2" charset="-79"/>
              </a:rPr>
              <a:t>Задачи:</a:t>
            </a:r>
          </a:p>
          <a:p>
            <a:r>
              <a:rPr lang="ru-RU" sz="2800" b="1" dirty="0" smtClean="0">
                <a:latin typeface="Century" pitchFamily="18" charset="0"/>
              </a:rPr>
              <a:t>  </a:t>
            </a:r>
            <a:r>
              <a:rPr lang="ru-RU" sz="2400" b="1" dirty="0" smtClean="0">
                <a:latin typeface="Century" pitchFamily="18" charset="0"/>
              </a:rPr>
              <a:t>предупреждение возникновения проблем развития ребенка;</a:t>
            </a:r>
          </a:p>
          <a:p>
            <a:r>
              <a:rPr lang="ru-RU" sz="2400" b="1" dirty="0" smtClean="0">
                <a:latin typeface="Century" pitchFamily="18" charset="0"/>
              </a:rPr>
              <a:t>  помощь (содействие) ребенку в решении актуальных задач развития, воспитания и социализации;</a:t>
            </a:r>
          </a:p>
          <a:p>
            <a:r>
              <a:rPr lang="ru-RU" sz="2400" b="1" dirty="0" smtClean="0">
                <a:latin typeface="Century" pitchFamily="18" charset="0"/>
              </a:rPr>
              <a:t>  развитие психолого-педагогической компетентности (психологической культуры) детей, родителей, педагогов;</a:t>
            </a:r>
          </a:p>
          <a:p>
            <a:r>
              <a:rPr lang="ru-RU" sz="2400" b="1" dirty="0" smtClean="0">
                <a:latin typeface="Century" pitchFamily="18" charset="0"/>
              </a:rPr>
              <a:t>  психологическое обеспечение образовательных программ.</a:t>
            </a:r>
          </a:p>
          <a:p>
            <a:pPr algn="just"/>
            <a:endParaRPr lang="ru-RU" sz="3600" b="1" dirty="0" smtClean="0">
              <a:solidFill>
                <a:srgbClr val="8E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60419" y="5061284"/>
            <a:ext cx="376829" cy="264695"/>
          </a:xfrm>
          <a:prstGeom prst="rightArrow">
            <a:avLst/>
          </a:prstGeom>
          <a:solidFill>
            <a:srgbClr val="C0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68441" y="4359443"/>
            <a:ext cx="376829" cy="264695"/>
          </a:xfrm>
          <a:prstGeom prst="rightArrow">
            <a:avLst/>
          </a:prstGeom>
          <a:solidFill>
            <a:srgbClr val="C0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52399" y="3934327"/>
            <a:ext cx="376829" cy="264695"/>
          </a:xfrm>
          <a:prstGeom prst="rightArrow">
            <a:avLst/>
          </a:prstGeom>
          <a:solidFill>
            <a:srgbClr val="C0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184482" y="5723021"/>
            <a:ext cx="376829" cy="264695"/>
          </a:xfrm>
          <a:prstGeom prst="rightArrow">
            <a:avLst/>
          </a:prstGeom>
          <a:solidFill>
            <a:srgbClr val="C0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0201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2"/>
          <p:cNvSpPr txBox="1">
            <a:spLocks/>
          </p:cNvSpPr>
          <p:nvPr/>
        </p:nvSpPr>
        <p:spPr>
          <a:xfrm>
            <a:off x="421105" y="373063"/>
            <a:ext cx="1155031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000" b="1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Структура психологической службы</a:t>
            </a:r>
            <a:endParaRPr kumimoji="0" lang="ru-RU" altLang="ru-RU" sz="4000" b="1" i="0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094873" y="3068053"/>
            <a:ext cx="2767264" cy="1022685"/>
          </a:xfrm>
          <a:prstGeom prst="homePlate">
            <a:avLst/>
          </a:prstGeom>
          <a:ln w="5715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Georgia" pitchFamily="18" charset="0"/>
              </a:rPr>
              <a:t>Психологическая служба ДОО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95273" y="1576137"/>
            <a:ext cx="3043989" cy="914400"/>
          </a:xfrm>
          <a:prstGeom prst="rect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Georgia" pitchFamily="18" charset="0"/>
              </a:rPr>
              <a:t>Взаимодействие с воспитанниками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27357" y="2654969"/>
            <a:ext cx="3043989" cy="914400"/>
          </a:xfrm>
          <a:prstGeom prst="rect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Georgia" pitchFamily="18" charset="0"/>
              </a:rPr>
              <a:t> Взаимодействие с педагогическим коллективом (специалисты ДОО, воспитатели)</a:t>
            </a:r>
            <a:endParaRPr lang="ru-RU" sz="1400" b="1" dirty="0">
              <a:latin typeface="Georg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47409" y="3721769"/>
            <a:ext cx="3043989" cy="914400"/>
          </a:xfrm>
          <a:prstGeom prst="rect">
            <a:avLst/>
          </a:prstGeom>
          <a:ln w="57150">
            <a:solidFill>
              <a:srgbClr val="C7AE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Georgia" pitchFamily="18" charset="0"/>
              </a:rPr>
              <a:t>Взаимодействие с родителями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55430" y="4776537"/>
            <a:ext cx="3043989" cy="914400"/>
          </a:xfrm>
          <a:prstGeom prst="rect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Georgia" pitchFamily="18" charset="0"/>
              </a:rPr>
              <a:t>Внешние организации</a:t>
            </a:r>
            <a:endParaRPr lang="ru-RU" b="1" dirty="0">
              <a:latin typeface="Georgia" pitchFamily="18" charset="0"/>
            </a:endParaRPr>
          </a:p>
        </p:txBody>
      </p:sp>
      <p:cxnSp>
        <p:nvCxnSpPr>
          <p:cNvPr id="15" name="Прямая со стрелкой 14"/>
          <p:cNvCxnSpPr>
            <a:stCxn id="8" idx="3"/>
          </p:cNvCxnSpPr>
          <p:nvPr/>
        </p:nvCxnSpPr>
        <p:spPr>
          <a:xfrm flipV="1">
            <a:off x="3862137" y="2069432"/>
            <a:ext cx="385010" cy="150996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3"/>
            <a:endCxn id="11" idx="1"/>
          </p:cNvCxnSpPr>
          <p:nvPr/>
        </p:nvCxnSpPr>
        <p:spPr>
          <a:xfrm flipV="1">
            <a:off x="3862137" y="3112169"/>
            <a:ext cx="465220" cy="46722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2" idx="1"/>
          </p:cNvCxnSpPr>
          <p:nvPr/>
        </p:nvCxnSpPr>
        <p:spPr>
          <a:xfrm>
            <a:off x="3898232" y="3609474"/>
            <a:ext cx="449177" cy="56949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3"/>
          </p:cNvCxnSpPr>
          <p:nvPr/>
        </p:nvCxnSpPr>
        <p:spPr>
          <a:xfrm>
            <a:off x="3862137" y="3579396"/>
            <a:ext cx="445168" cy="154605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8758989" y="2165683"/>
            <a:ext cx="2759241" cy="2695075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8E0000"/>
                </a:solidFill>
                <a:latin typeface="Georgia" pitchFamily="18" charset="0"/>
              </a:rPr>
              <a:t>Контингент: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Georgia" pitchFamily="18" charset="0"/>
              </a:rPr>
              <a:t>дети всех возрастных групп;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Georgia" pitchFamily="18" charset="0"/>
              </a:rPr>
              <a:t> сотрудники и педагоги ДОО;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Georgia" pitchFamily="18" charset="0"/>
              </a:rPr>
              <a:t>родители; </a:t>
            </a:r>
            <a:endParaRPr lang="ru-RU" b="1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82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 idx="4294967295"/>
          </p:nvPr>
        </p:nvSpPr>
        <p:spPr>
          <a:xfrm>
            <a:off x="589547" y="336968"/>
            <a:ext cx="11189369" cy="1325562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altLang="ru-RU" b="1" dirty="0" smtClean="0">
                <a:latin typeface="Georgia" panose="02040502050405020303" pitchFamily="18" charset="0"/>
              </a:rPr>
              <a:t> Основные направления деятельности: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altLang="ru-RU" b="1" dirty="0">
              <a:latin typeface="Georgia" panose="02040502050405020303" pitchFamily="18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half" idx="4294967295"/>
          </p:nvPr>
        </p:nvSpPr>
        <p:spPr>
          <a:xfrm>
            <a:off x="204538" y="1698625"/>
            <a:ext cx="11514220" cy="5014996"/>
          </a:xfrm>
        </p:spPr>
        <p:txBody>
          <a:bodyPr rtlCol="0">
            <a:noAutofit/>
          </a:bodyPr>
          <a:lstStyle/>
          <a:p>
            <a:pPr lvl="0"/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Психологическое просвещение</a:t>
            </a:r>
          </a:p>
          <a:p>
            <a:pPr lvl="0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профилактика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воспитанников, их родителей, педагогов и   других сотрудников ДОО потребности в психологических знаниях</a:t>
            </a:r>
          </a:p>
          <a:p>
            <a:pPr lvl="0"/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</a:t>
            </a:r>
          </a:p>
          <a:p>
            <a:pPr lvl="0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коррекция и развитие</a:t>
            </a:r>
          </a:p>
          <a:p>
            <a:pPr lvl="0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Предупреждение возникновения явлений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воспитанников ДОО, рекомендации педагогам, родителям.</a:t>
            </a:r>
          </a:p>
          <a:p>
            <a:pPr lvl="0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Психологическое консультирование</a:t>
            </a:r>
          </a:p>
          <a:p>
            <a:pPr lvl="0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Оказание помощи детям, их родителям и педагогам в вопросах развития, воспитания и обучения посредством психологического консультирования   </a:t>
            </a:r>
          </a:p>
          <a:p>
            <a:pPr lvl="0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Активное воздействие на процесс формирования личности в дошкольном возрасте и  сохранение её индивидуальности, осуществляемое на основе  совместной деятельности педагога – психолога, учителя – дефектолога, учителя – логопеда, медицинского работника и других специалистов ДОО.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208547" y="5634789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трелка вправо 30"/>
          <p:cNvSpPr/>
          <p:nvPr/>
        </p:nvSpPr>
        <p:spPr>
          <a:xfrm>
            <a:off x="204536" y="5029200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200526" y="4604084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Стрелка вправо 32"/>
          <p:cNvSpPr/>
          <p:nvPr/>
        </p:nvSpPr>
        <p:spPr>
          <a:xfrm>
            <a:off x="196515" y="4034589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Стрелка вправо 33"/>
          <p:cNvSpPr/>
          <p:nvPr/>
        </p:nvSpPr>
        <p:spPr>
          <a:xfrm>
            <a:off x="204537" y="3645569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право 34"/>
          <p:cNvSpPr/>
          <p:nvPr/>
        </p:nvSpPr>
        <p:spPr>
          <a:xfrm>
            <a:off x="200526" y="3292642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трелка вправо 35"/>
          <p:cNvSpPr/>
          <p:nvPr/>
        </p:nvSpPr>
        <p:spPr>
          <a:xfrm>
            <a:off x="208547" y="2626895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Стрелка вправо 36"/>
          <p:cNvSpPr/>
          <p:nvPr/>
        </p:nvSpPr>
        <p:spPr>
          <a:xfrm>
            <a:off x="212557" y="2177716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Стрелка вправо 37"/>
          <p:cNvSpPr/>
          <p:nvPr/>
        </p:nvSpPr>
        <p:spPr>
          <a:xfrm>
            <a:off x="220578" y="1752600"/>
            <a:ext cx="376829" cy="264695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493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9284368" y="1163053"/>
            <a:ext cx="2418348" cy="733927"/>
          </a:xfrm>
          <a:prstGeom prst="round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Педагогический процесс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0358" y="2037347"/>
            <a:ext cx="2418348" cy="733927"/>
          </a:xfrm>
          <a:prstGeom prst="round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Century" pitchFamily="18" charset="0"/>
              </a:rPr>
              <a:t>Разработка индивидуальных планов работы с детьми</a:t>
            </a:r>
            <a:endParaRPr lang="ru-RU" sz="1200" b="1" dirty="0">
              <a:latin typeface="Century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64316" y="2899610"/>
            <a:ext cx="2418348" cy="733927"/>
          </a:xfrm>
          <a:prstGeom prst="round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Подготовка к занятиям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60306" y="3785936"/>
            <a:ext cx="2418348" cy="733927"/>
          </a:xfrm>
          <a:prstGeom prst="round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Организация и проведение занятий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0358" y="4768516"/>
            <a:ext cx="2418348" cy="946484"/>
          </a:xfrm>
          <a:prstGeom prst="round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Прослеживание динамики развития детей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49779" y="1528011"/>
            <a:ext cx="3689684" cy="1700463"/>
          </a:xfrm>
          <a:prstGeom prst="round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Взаимодействие со специалистами ДОО:</a:t>
            </a:r>
          </a:p>
          <a:p>
            <a:pPr algn="ctr"/>
            <a:r>
              <a:rPr lang="ru-RU" sz="1400" b="1" dirty="0" smtClean="0">
                <a:latin typeface="Century" pitchFamily="18" charset="0"/>
              </a:rPr>
              <a:t>- учитель – логопед;</a:t>
            </a:r>
          </a:p>
          <a:p>
            <a:pPr algn="ctr">
              <a:buFontTx/>
              <a:buChar char="-"/>
            </a:pPr>
            <a:r>
              <a:rPr lang="ru-RU" sz="1400" b="1" dirty="0" smtClean="0">
                <a:latin typeface="Century" pitchFamily="18" charset="0"/>
              </a:rPr>
              <a:t>учитель – дефектолог;</a:t>
            </a:r>
          </a:p>
          <a:p>
            <a:pPr algn="ctr">
              <a:buFontTx/>
              <a:buChar char="-"/>
            </a:pPr>
            <a:r>
              <a:rPr lang="ru-RU" sz="1400" b="1" dirty="0" smtClean="0">
                <a:latin typeface="Century" pitchFamily="18" charset="0"/>
              </a:rPr>
              <a:t> музыкальный руководитель;</a:t>
            </a:r>
          </a:p>
          <a:p>
            <a:pPr algn="ctr"/>
            <a:r>
              <a:rPr lang="ru-RU" sz="1400" b="1" dirty="0" smtClean="0">
                <a:latin typeface="Century" pitchFamily="18" charset="0"/>
              </a:rPr>
              <a:t>- инструктор ФК</a:t>
            </a:r>
          </a:p>
          <a:p>
            <a:pPr algn="ctr">
              <a:buFontTx/>
              <a:buChar char="-"/>
            </a:pP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71410" y="3489157"/>
            <a:ext cx="2418348" cy="733927"/>
          </a:xfrm>
          <a:prstGeom prst="round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Взаимодействие с воспитателями групп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15524" y="4580022"/>
            <a:ext cx="2418348" cy="733927"/>
          </a:xfrm>
          <a:prstGeom prst="round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Психологическое просвещение, консультирование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32811" y="2590800"/>
            <a:ext cx="2418348" cy="513347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" pitchFamily="18" charset="0"/>
              </a:rPr>
              <a:t>Комплексное обследование детей</a:t>
            </a:r>
            <a:endParaRPr lang="ru-RU" sz="1400" b="1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8757" y="3441030"/>
            <a:ext cx="2334127" cy="505327"/>
          </a:xfrm>
          <a:prstGeom prst="round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Подгрупповая работа с детьми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56811" y="3424989"/>
            <a:ext cx="2269958" cy="521369"/>
          </a:xfrm>
          <a:prstGeom prst="round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Индивидуальная работа с детьми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20779" y="4174958"/>
            <a:ext cx="2418348" cy="54142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" pitchFamily="18" charset="0"/>
              </a:rPr>
              <a:t>Содержание коррекционной работы</a:t>
            </a:r>
            <a:endParaRPr lang="ru-RU" sz="1400" b="1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4695" y="4969043"/>
            <a:ext cx="1624263" cy="40907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с детьми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13547" y="5638800"/>
            <a:ext cx="1507957" cy="733927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Согласование планирования работы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863" y="5658852"/>
            <a:ext cx="1427748" cy="733927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Составление перспективного плана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791326" y="372979"/>
            <a:ext cx="6485021" cy="73392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Georgia" pitchFamily="18" charset="0"/>
              </a:rPr>
              <a:t>Схема организации работы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Georgia" pitchFamily="18" charset="0"/>
              </a:rPr>
              <a:t>педагога - психолога</a:t>
            </a:r>
            <a:endParaRPr lang="ru-RU" altLang="ru-RU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906253" y="4940970"/>
            <a:ext cx="1624263" cy="40907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с родителями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037348" y="4936958"/>
            <a:ext cx="1624263" cy="40907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с педагогами</a:t>
            </a:r>
            <a:endParaRPr lang="ru-RU" sz="1400" b="1" dirty="0">
              <a:latin typeface="Century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022559" y="5630780"/>
            <a:ext cx="1536030" cy="774032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Century" pitchFamily="18" charset="0"/>
              </a:rPr>
              <a:t>Планирование работы по взаимодействию с родителями</a:t>
            </a:r>
            <a:endParaRPr lang="ru-RU" sz="1200" b="1" dirty="0">
              <a:latin typeface="Century" pitchFamily="18" charset="0"/>
            </a:endParaRPr>
          </a:p>
        </p:txBody>
      </p:sp>
      <p:cxnSp>
        <p:nvCxnSpPr>
          <p:cNvPr id="36" name="Прямая со стрелкой 35"/>
          <p:cNvCxnSpPr>
            <a:stCxn id="19" idx="2"/>
            <a:endCxn id="30" idx="0"/>
          </p:cNvCxnSpPr>
          <p:nvPr/>
        </p:nvCxnSpPr>
        <p:spPr>
          <a:xfrm>
            <a:off x="3029953" y="4716380"/>
            <a:ext cx="1688432" cy="22459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809873" y="1118936"/>
            <a:ext cx="0" cy="34891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7" idx="2"/>
          </p:cNvCxnSpPr>
          <p:nvPr/>
        </p:nvCxnSpPr>
        <p:spPr>
          <a:xfrm>
            <a:off x="1455821" y="3946357"/>
            <a:ext cx="1383632" cy="216569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9" idx="2"/>
          </p:cNvCxnSpPr>
          <p:nvPr/>
        </p:nvCxnSpPr>
        <p:spPr>
          <a:xfrm flipH="1">
            <a:off x="1287380" y="4716380"/>
            <a:ext cx="1742573" cy="25266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3003886" y="4700338"/>
            <a:ext cx="4009" cy="25667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2018496" y="1070811"/>
            <a:ext cx="1290188" cy="65455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3501191" y="1973179"/>
            <a:ext cx="1684420" cy="61361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6" idx="2"/>
          </p:cNvCxnSpPr>
          <p:nvPr/>
        </p:nvCxnSpPr>
        <p:spPr>
          <a:xfrm flipH="1">
            <a:off x="1708485" y="3104147"/>
            <a:ext cx="1333500" cy="30079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6" idx="2"/>
          </p:cNvCxnSpPr>
          <p:nvPr/>
        </p:nvCxnSpPr>
        <p:spPr>
          <a:xfrm>
            <a:off x="3041985" y="3104147"/>
            <a:ext cx="1229226" cy="30079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5" idx="3"/>
          </p:cNvCxnSpPr>
          <p:nvPr/>
        </p:nvCxnSpPr>
        <p:spPr>
          <a:xfrm>
            <a:off x="8333872" y="4946986"/>
            <a:ext cx="942475" cy="46722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8313821" y="1792705"/>
            <a:ext cx="926432" cy="287554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8229600" y="1648327"/>
            <a:ext cx="986589" cy="214763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6954253" y="3236495"/>
            <a:ext cx="12032" cy="2286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2209800" y="1199148"/>
            <a:ext cx="2538663" cy="553452"/>
          </a:xfrm>
          <a:prstGeom prst="ellipse">
            <a:avLst/>
          </a:prstGeom>
          <a:ln w="38100">
            <a:solidFill>
              <a:srgbClr val="8E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Заведующий ДОО</a:t>
            </a:r>
            <a:endParaRPr lang="ru-RU" sz="1400" b="1" dirty="0">
              <a:latin typeface="Century" pitchFamily="18" charset="0"/>
            </a:endParaRPr>
          </a:p>
        </p:txBody>
      </p:sp>
      <p:cxnSp>
        <p:nvCxnSpPr>
          <p:cNvPr id="91" name="Прямая со стрелкой 90"/>
          <p:cNvCxnSpPr>
            <a:stCxn id="20" idx="2"/>
            <a:endCxn id="22" idx="0"/>
          </p:cNvCxnSpPr>
          <p:nvPr/>
        </p:nvCxnSpPr>
        <p:spPr>
          <a:xfrm flipH="1">
            <a:off x="1042737" y="5378117"/>
            <a:ext cx="34090" cy="28073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>
            <a:off x="2959770" y="5329991"/>
            <a:ext cx="4009" cy="25667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>
            <a:off x="4628150" y="5338011"/>
            <a:ext cx="4009" cy="25667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endCxn id="19" idx="0"/>
          </p:cNvCxnSpPr>
          <p:nvPr/>
        </p:nvCxnSpPr>
        <p:spPr>
          <a:xfrm flipH="1">
            <a:off x="3029953" y="3970421"/>
            <a:ext cx="1157036" cy="20453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>
            <a:off x="3822032" y="1740568"/>
            <a:ext cx="1383632" cy="216569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flipV="1">
            <a:off x="2803358" y="1961147"/>
            <a:ext cx="2358189" cy="33688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1" name="Овал 110"/>
          <p:cNvSpPr/>
          <p:nvPr/>
        </p:nvSpPr>
        <p:spPr>
          <a:xfrm>
            <a:off x="866273" y="1768643"/>
            <a:ext cx="2538663" cy="553452"/>
          </a:xfrm>
          <a:prstGeom prst="ellipse">
            <a:avLst/>
          </a:prstGeom>
          <a:ln w="38100">
            <a:solidFill>
              <a:srgbClr val="8E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Century" pitchFamily="18" charset="0"/>
              </a:rPr>
              <a:t>Старший воспитатель </a:t>
            </a:r>
            <a:endParaRPr lang="ru-RU" sz="1400" b="1" dirty="0">
              <a:latin typeface="Century" pitchFamily="18" charset="0"/>
            </a:endParaRPr>
          </a:p>
        </p:txBody>
      </p:sp>
      <p:cxnSp>
        <p:nvCxnSpPr>
          <p:cNvPr id="115" name="Прямая со стрелкой 114"/>
          <p:cNvCxnSpPr/>
          <p:nvPr/>
        </p:nvCxnSpPr>
        <p:spPr>
          <a:xfrm flipH="1">
            <a:off x="4860758" y="4740442"/>
            <a:ext cx="1046748" cy="19250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 flipH="1">
            <a:off x="3019926" y="4708358"/>
            <a:ext cx="2939718" cy="18849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 flipH="1" flipV="1">
            <a:off x="6966284" y="4259179"/>
            <a:ext cx="12033" cy="28875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355431" y="2947735"/>
            <a:ext cx="2983832" cy="1251285"/>
          </a:xfrm>
          <a:prstGeom prst="roundRect">
            <a:avLst/>
          </a:prstGeom>
          <a:ln w="57150"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422785"/>
                </a:solidFill>
                <a:latin typeface="Century" pitchFamily="18" charset="0"/>
              </a:rPr>
              <a:t>РОДИТЕЛИ </a:t>
            </a:r>
          </a:p>
          <a:p>
            <a:pPr algn="ctr"/>
            <a:r>
              <a:rPr lang="ru-RU" sz="2400" b="1" dirty="0" smtClean="0">
                <a:solidFill>
                  <a:srgbClr val="422785"/>
                </a:solidFill>
                <a:latin typeface="Century" pitchFamily="18" charset="0"/>
              </a:rPr>
              <a:t>(законные представители)</a:t>
            </a:r>
            <a:endParaRPr lang="ru-RU" sz="2400" b="1" dirty="0">
              <a:solidFill>
                <a:srgbClr val="422785"/>
              </a:solidFill>
              <a:latin typeface="Century" pitchFamily="18" charset="0"/>
            </a:endParaRPr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8313904" y="2665580"/>
            <a:ext cx="2916237" cy="971968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altLang="ru-RU" b="1" dirty="0" smtClean="0"/>
              <a:t>Педагогическая гостиная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Блок-схема: несколько документов 9"/>
          <p:cNvSpPr/>
          <p:nvPr/>
        </p:nvSpPr>
        <p:spPr>
          <a:xfrm>
            <a:off x="8105358" y="3852694"/>
            <a:ext cx="2916237" cy="971968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b="1" dirty="0" smtClean="0"/>
              <a:t> Тренинги, мастер -классы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Блок-схема: несколько документов 10"/>
          <p:cNvSpPr/>
          <p:nvPr/>
        </p:nvSpPr>
        <p:spPr>
          <a:xfrm>
            <a:off x="7150852" y="1490495"/>
            <a:ext cx="2916237" cy="971968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b="1" dirty="0" smtClean="0"/>
              <a:t>Индивидуальные консультации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Блок-схема: несколько документов 11"/>
          <p:cNvSpPr/>
          <p:nvPr/>
        </p:nvSpPr>
        <p:spPr>
          <a:xfrm>
            <a:off x="6942221" y="5216274"/>
            <a:ext cx="3193047" cy="1124368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b="1" dirty="0" smtClean="0"/>
              <a:t> Семинары - практикумы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Блок-схема: несколько документов 13"/>
          <p:cNvSpPr/>
          <p:nvPr/>
        </p:nvSpPr>
        <p:spPr>
          <a:xfrm>
            <a:off x="1199231" y="1518568"/>
            <a:ext cx="3360737" cy="971968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b="1" dirty="0" smtClean="0"/>
              <a:t> Родительские собрания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Блок-схема: несколько документов 14"/>
          <p:cNvSpPr/>
          <p:nvPr/>
        </p:nvSpPr>
        <p:spPr>
          <a:xfrm>
            <a:off x="1872999" y="5308516"/>
            <a:ext cx="3481054" cy="1260726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b="1" dirty="0" smtClean="0"/>
              <a:t> Памятки, буклеты,  стендовые консультации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Блок-схема: несколько документов 15"/>
          <p:cNvSpPr/>
          <p:nvPr/>
        </p:nvSpPr>
        <p:spPr>
          <a:xfrm>
            <a:off x="617705" y="3970421"/>
            <a:ext cx="3304590" cy="1155032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b="1" dirty="0" smtClean="0"/>
              <a:t> Индивидуальная и групповая диагностика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Блок-схема: несколько документов 16"/>
          <p:cNvSpPr/>
          <p:nvPr/>
        </p:nvSpPr>
        <p:spPr>
          <a:xfrm>
            <a:off x="493378" y="2658979"/>
            <a:ext cx="3152190" cy="1086852"/>
          </a:xfrm>
          <a:prstGeom prst="flowChartMultidocument">
            <a:avLst/>
          </a:prstGeom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b="1" dirty="0" smtClean="0"/>
              <a:t> Групповые консультации</a:t>
            </a:r>
            <a:endParaRPr lang="ru-RU" altLang="ru-RU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7335253" y="3533273"/>
            <a:ext cx="725905" cy="786064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3"/>
          </p:cNvCxnSpPr>
          <p:nvPr/>
        </p:nvCxnSpPr>
        <p:spPr>
          <a:xfrm flipV="1">
            <a:off x="7339263" y="2454442"/>
            <a:ext cx="998621" cy="1118936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7363326" y="3356811"/>
            <a:ext cx="914400" cy="216570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3910263" y="3585409"/>
            <a:ext cx="409073" cy="757990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1"/>
          </p:cNvCxnSpPr>
          <p:nvPr/>
        </p:nvCxnSpPr>
        <p:spPr>
          <a:xfrm flipH="1" flipV="1">
            <a:off x="3657600" y="3392905"/>
            <a:ext cx="697831" cy="180473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3609474" y="4211054"/>
            <a:ext cx="2105527" cy="1058778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8" idx="1"/>
          </p:cNvCxnSpPr>
          <p:nvPr/>
        </p:nvCxnSpPr>
        <p:spPr>
          <a:xfrm flipH="1" flipV="1">
            <a:off x="3946358" y="2310063"/>
            <a:ext cx="409073" cy="1263315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8" idx="2"/>
          </p:cNvCxnSpPr>
          <p:nvPr/>
        </p:nvCxnSpPr>
        <p:spPr>
          <a:xfrm>
            <a:off x="5847347" y="4199020"/>
            <a:ext cx="2346158" cy="938464"/>
          </a:xfrm>
          <a:prstGeom prst="straightConnector1">
            <a:avLst/>
          </a:prstGeom>
          <a:ln w="38100">
            <a:solidFill>
              <a:srgbClr val="472A8E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Блок-схема: документ 59"/>
          <p:cNvSpPr/>
          <p:nvPr/>
        </p:nvSpPr>
        <p:spPr>
          <a:xfrm>
            <a:off x="1732548" y="144379"/>
            <a:ext cx="8554452" cy="1251283"/>
          </a:xfrm>
          <a:prstGeom prst="flowChartDocument">
            <a:avLst/>
          </a:prstGeom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422785"/>
                </a:solidFill>
                <a:latin typeface="Century" pitchFamily="18" charset="0"/>
              </a:rPr>
              <a:t>Система работы психологической службы по взаимодействию с родителями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91814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071437" y="6027821"/>
            <a:ext cx="9029700" cy="830179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sz="1800" b="1" i="1" dirty="0" smtClean="0">
                <a:solidFill>
                  <a:schemeClr val="tx1"/>
                </a:solidFill>
              </a:rPr>
              <a:t>Коррекционно-развивающей работе с воспитанниками уделяется большое значение, а так же осуществляется профилактическая и диагностическая работа.</a:t>
            </a:r>
            <a:r>
              <a:rPr lang="ru-RU" altLang="ru-RU" sz="1800" b="1" i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altLang="ru-RU" sz="1800" b="1" i="1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800" b="1" i="1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ru-RU" altLang="ru-RU" sz="1800" b="1" i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1816769" y="433138"/>
            <a:ext cx="8554452" cy="926430"/>
          </a:xfrm>
          <a:prstGeom prst="flowChartDocument">
            <a:avLst/>
          </a:prstGeom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422785"/>
                </a:solidFill>
                <a:latin typeface="Century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Century" pitchFamily="18" charset="0"/>
              </a:rPr>
              <a:t>Направления и формы деятельности психологической службы по взаимодействию с  воспитанниками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288758" y="1564107"/>
            <a:ext cx="3031958" cy="541420"/>
          </a:xfrm>
          <a:prstGeom prst="flowChartDocument">
            <a:avLst/>
          </a:prstGeom>
          <a:ln w="5715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entury" pitchFamily="18" charset="0"/>
              </a:rPr>
              <a:t>Психодиагностическое</a:t>
            </a:r>
            <a:endParaRPr lang="ru-RU" sz="1600" b="1" dirty="0">
              <a:latin typeface="Century" pitchFamily="18" charset="0"/>
            </a:endParaRPr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4186989" y="1463845"/>
            <a:ext cx="3308684" cy="541420"/>
          </a:xfrm>
          <a:prstGeom prst="flowChartDocumen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entury" pitchFamily="18" charset="0"/>
              </a:rPr>
              <a:t> </a:t>
            </a:r>
            <a:r>
              <a:rPr lang="ru-RU" sz="1600" b="1" dirty="0" err="1" smtClean="0">
                <a:latin typeface="Century" pitchFamily="18" charset="0"/>
              </a:rPr>
              <a:t>Коррекционно</a:t>
            </a:r>
            <a:r>
              <a:rPr lang="ru-RU" sz="1600" b="1" dirty="0" smtClean="0">
                <a:latin typeface="Century" pitchFamily="18" charset="0"/>
              </a:rPr>
              <a:t> - развивающее</a:t>
            </a:r>
            <a:endParaRPr lang="ru-RU" sz="1600" b="1" dirty="0">
              <a:latin typeface="Century" pitchFamily="18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8506326" y="1532023"/>
            <a:ext cx="3260558" cy="541420"/>
          </a:xfrm>
          <a:prstGeom prst="flowChartDocument">
            <a:avLst/>
          </a:prstGeom>
          <a:ln w="571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entury" pitchFamily="18" charset="0"/>
              </a:rPr>
              <a:t> Профилактическое</a:t>
            </a:r>
            <a:endParaRPr lang="ru-RU" sz="1600" b="1" dirty="0">
              <a:latin typeface="Century" pitchFamily="18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252664" y="2225842"/>
            <a:ext cx="3068052" cy="3633536"/>
          </a:xfrm>
          <a:prstGeom prst="flowChartProcess">
            <a:avLst/>
          </a:prstGeom>
          <a:noFill/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 smtClean="0">
                <a:latin typeface="Century" pitchFamily="18" charset="0"/>
              </a:rPr>
              <a:t>1. Психофизиологическое состояние воспитанников (определение уровня психического развития).</a:t>
            </a:r>
          </a:p>
          <a:p>
            <a:r>
              <a:rPr lang="ru-RU" sz="1200" b="1" dirty="0" smtClean="0">
                <a:latin typeface="Century" pitchFamily="18" charset="0"/>
              </a:rPr>
              <a:t>2. Определение уровня </a:t>
            </a:r>
            <a:r>
              <a:rPr lang="ru-RU" sz="1200" b="1" dirty="0" err="1" smtClean="0">
                <a:latin typeface="Century" pitchFamily="18" charset="0"/>
              </a:rPr>
              <a:t>адаптированности</a:t>
            </a:r>
            <a:r>
              <a:rPr lang="ru-RU" sz="1200" b="1" dirty="0" smtClean="0">
                <a:latin typeface="Century" pitchFamily="18" charset="0"/>
              </a:rPr>
              <a:t> воспитанников к поступлению в ДОО.</a:t>
            </a:r>
          </a:p>
          <a:p>
            <a:r>
              <a:rPr lang="ru-RU" sz="1200" b="1" dirty="0" smtClean="0">
                <a:latin typeface="Century" pitchFamily="18" charset="0"/>
              </a:rPr>
              <a:t>3. Эмоционально – волевая сфера детей «группы риска».</a:t>
            </a:r>
          </a:p>
          <a:p>
            <a:r>
              <a:rPr lang="ru-RU" sz="1200" b="1" dirty="0" smtClean="0">
                <a:latin typeface="Century" pitchFamily="18" charset="0"/>
              </a:rPr>
              <a:t>4. Познавательные процессы старших дошкольников, посещающих речевую группу.</a:t>
            </a:r>
          </a:p>
          <a:p>
            <a:r>
              <a:rPr lang="ru-RU" sz="1200" b="1" dirty="0" smtClean="0">
                <a:latin typeface="Century" pitchFamily="18" charset="0"/>
              </a:rPr>
              <a:t>5. Личностные особенности детей «группы риска»</a:t>
            </a:r>
          </a:p>
          <a:p>
            <a:r>
              <a:rPr lang="ru-RU" sz="1200" b="1" dirty="0" smtClean="0">
                <a:latin typeface="Century" pitchFamily="18" charset="0"/>
              </a:rPr>
              <a:t>6 Мониторинг психологической готовности к школьному обучению.</a:t>
            </a:r>
          </a:p>
          <a:p>
            <a:r>
              <a:rPr lang="ru-RU" sz="1200" b="1" dirty="0" smtClean="0">
                <a:latin typeface="Century" pitchFamily="18" charset="0"/>
              </a:rPr>
              <a:t>7. Диагностика познавательного развития детей, направляемых на ПМПК.</a:t>
            </a:r>
            <a:endParaRPr lang="ru-RU" sz="1200" b="1" dirty="0">
              <a:latin typeface="Century" pitchFamily="18" charset="0"/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4283242" y="2209801"/>
            <a:ext cx="3220454" cy="3649578"/>
          </a:xfrm>
          <a:prstGeom prst="flowChartProcess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Индивидуальные и групповые занятия по развитию психических процессов.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 Игры в адаптационный период, направленные на профилактику </a:t>
            </a:r>
            <a:r>
              <a:rPr lang="ru-RU" sz="1200" b="1" dirty="0" err="1" smtClean="0">
                <a:latin typeface="Century" pitchFamily="18" charset="0"/>
              </a:rPr>
              <a:t>дезадаптации</a:t>
            </a:r>
            <a:r>
              <a:rPr lang="ru-RU" sz="1200" b="1" dirty="0" smtClean="0">
                <a:latin typeface="Century" pitchFamily="18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Групповые </a:t>
            </a:r>
            <a:r>
              <a:rPr lang="ru-RU" sz="1200" b="1" dirty="0" err="1" smtClean="0">
                <a:latin typeface="Century" pitchFamily="18" charset="0"/>
              </a:rPr>
              <a:t>коррекционно</a:t>
            </a:r>
            <a:r>
              <a:rPr lang="ru-RU" sz="1200" b="1" dirty="0" smtClean="0">
                <a:latin typeface="Century" pitchFamily="18" charset="0"/>
              </a:rPr>
              <a:t> – развивающие занятия – развитие навыков общения, снижения агрессивности, развития самосознания…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Групповые занятия, направленные на подготовку детей к школьному обучению, формирование мотивационной готовности. 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Программа «Скоро в школу», «Азбука эмоций».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Тренинги </a:t>
            </a:r>
            <a:r>
              <a:rPr lang="ru-RU" sz="1200" b="1" dirty="0" err="1" smtClean="0">
                <a:latin typeface="Century" pitchFamily="18" charset="0"/>
              </a:rPr>
              <a:t>саморегуляции</a:t>
            </a:r>
            <a:r>
              <a:rPr lang="ru-RU" sz="1200" b="1" dirty="0" smtClean="0">
                <a:latin typeface="Century" pitchFamily="18" charset="0"/>
              </a:rPr>
              <a:t>.</a:t>
            </a:r>
            <a:endParaRPr lang="ru-RU" sz="1200" b="1" dirty="0">
              <a:latin typeface="Century" pitchFamily="18" charset="0"/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8494294" y="2253915"/>
            <a:ext cx="3308684" cy="3545306"/>
          </a:xfrm>
          <a:prstGeom prst="flowChartProcess">
            <a:avLst/>
          </a:prstGeom>
          <a:noFill/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Адаптация воспитанников.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Выявление детей «группы риска».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Профилактическая работа с детьми с тяжёлой адаптацией, адаптационные игры в подгруппе и индивидуально.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Совместная деятельность с воспитателями, родителями медицинской службы в период процесса адаптации.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latin typeface="Century" pitchFamily="18" charset="0"/>
              </a:rPr>
              <a:t>Профилактические тренинги на развитие </a:t>
            </a:r>
            <a:r>
              <a:rPr lang="ru-RU" sz="1200" b="1" dirty="0" err="1" smtClean="0">
                <a:latin typeface="Century" pitchFamily="18" charset="0"/>
              </a:rPr>
              <a:t>коммуникативно</a:t>
            </a:r>
            <a:r>
              <a:rPr lang="ru-RU" sz="1200" b="1" dirty="0" smtClean="0">
                <a:latin typeface="Century" pitchFamily="18" charset="0"/>
              </a:rPr>
              <a:t> – волевой, </a:t>
            </a:r>
            <a:r>
              <a:rPr lang="ru-RU" sz="1200" b="1" dirty="0" err="1" smtClean="0">
                <a:latin typeface="Century" pitchFamily="18" charset="0"/>
              </a:rPr>
              <a:t>потребностно</a:t>
            </a:r>
            <a:r>
              <a:rPr lang="ru-RU" sz="1200" b="1" dirty="0" smtClean="0">
                <a:latin typeface="Century" pitchFamily="18" charset="0"/>
              </a:rPr>
              <a:t> – мотивационной сферы.</a:t>
            </a:r>
          </a:p>
          <a:p>
            <a:pPr marL="342900" indent="-342900">
              <a:buAutoNum type="arabicPeriod"/>
            </a:pPr>
            <a:endParaRPr lang="ru-RU" sz="1200" b="1" dirty="0" smtClean="0">
              <a:latin typeface="Century" pitchFamily="18" charset="0"/>
            </a:endParaRPr>
          </a:p>
          <a:p>
            <a:pPr marL="342900" indent="-342900">
              <a:buAutoNum type="arabicPeriod"/>
            </a:pPr>
            <a:endParaRPr lang="ru-RU" sz="1200" b="1" dirty="0" smtClean="0">
              <a:latin typeface="Century" pitchFamily="18" charset="0"/>
            </a:endParaRPr>
          </a:p>
          <a:p>
            <a:pPr marL="342900" indent="-342900">
              <a:buAutoNum type="arabicPeriod"/>
            </a:pPr>
            <a:endParaRPr lang="ru-RU" sz="1200" b="1" dirty="0" smtClean="0">
              <a:latin typeface="Century" pitchFamily="18" charset="0"/>
            </a:endParaRPr>
          </a:p>
          <a:p>
            <a:pPr marL="342900" indent="-342900">
              <a:buAutoNum type="arabicPeriod"/>
            </a:pPr>
            <a:endParaRPr lang="ru-RU" sz="1200" b="1" dirty="0" smtClean="0">
              <a:latin typeface="Century" pitchFamily="18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0110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674</TotalTime>
  <Words>534</Words>
  <Application>Microsoft Office PowerPoint</Application>
  <PresentationFormat>Произвольный</PresentationFormat>
  <Paragraphs>170</Paragraphs>
  <Slides>15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Шаблон в оформлении «Облачный шкипер»</vt:lpstr>
      <vt:lpstr>Муниципальное бюджетное дошкольное образовательное учреждение  «Детский сад комбинированного вида № 25»  Модель психологической службы ДОО</vt:lpstr>
      <vt:lpstr>Слайд 2</vt:lpstr>
      <vt:lpstr>Слайд 3</vt:lpstr>
      <vt:lpstr>  </vt:lpstr>
      <vt:lpstr>Слайд 5</vt:lpstr>
      <vt:lpstr> Основные направления деятельности:  </vt:lpstr>
      <vt:lpstr>Слайд 7</vt:lpstr>
      <vt:lpstr>Слайд 8</vt:lpstr>
      <vt:lpstr>Коррекционно-развивающей работе с воспитанниками уделяется большое значение, а так же осуществляется профилактическая и диагностическая работа.  </vt:lpstr>
      <vt:lpstr> Ключевые вопросы деятельности психологической службы.</vt:lpstr>
      <vt:lpstr> Характеристика реализации основных идей и направлений  психологической службы    </vt:lpstr>
      <vt:lpstr>Слайд 12</vt:lpstr>
      <vt:lpstr>Слайд 13</vt:lpstr>
      <vt:lpstr>Слайд 14</vt:lpstr>
      <vt:lpstr>Слайд 15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«Дошкольники развиваются только в деятельности»</dc:title>
  <dc:creator>RePack by Diakov</dc:creator>
  <cp:lastModifiedBy>Админ</cp:lastModifiedBy>
  <cp:revision>33</cp:revision>
  <dcterms:created xsi:type="dcterms:W3CDTF">2018-04-21T12:48:10Z</dcterms:created>
  <dcterms:modified xsi:type="dcterms:W3CDTF">2023-03-30T03:45:36Z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