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825"/>
    <a:srgbClr val="1A6410"/>
    <a:srgbClr val="00589A"/>
    <a:srgbClr val="FF6699"/>
    <a:srgbClr val="FFCCFF"/>
    <a:srgbClr val="C5E3ED"/>
    <a:srgbClr val="99CCFF"/>
    <a:srgbClr val="66FF99"/>
    <a:srgbClr val="472B95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1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4C7FA-6D31-48D1-8967-4F62C32E6AB3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180DC-1D19-4367-AADF-38CBF2FA3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180DC-1D19-4367-AADF-38CBF2FA3F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755575" y="1916832"/>
            <a:ext cx="7739137" cy="3888432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solidFill>
                  <a:srgbClr val="1A6410"/>
                </a:solidFill>
                <a:latin typeface="Times New Roman" pitchFamily="18" charset="0"/>
                <a:cs typeface="Times New Roman" pitchFamily="18" charset="0"/>
              </a:rPr>
              <a:t>модель инклюзивного образования</a:t>
            </a:r>
            <a:endParaRPr lang="ru-RU" sz="4500" dirty="0">
              <a:solidFill>
                <a:srgbClr val="1A641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722313" y="692697"/>
            <a:ext cx="7772400" cy="15841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6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                                                    </a:t>
            </a:r>
            <a:r>
              <a:rPr lang="ru-RU" sz="30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№ 25»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C:\Users\Админ\Desktop\ДЛЯ САЙТА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21088"/>
            <a:ext cx="3456384" cy="2290380"/>
          </a:xfrm>
          <a:prstGeom prst="rect">
            <a:avLst/>
          </a:prstGeom>
          <a:noFill/>
          <a:ln w="9525" cmpd="sng">
            <a:solidFill>
              <a:srgbClr val="1A641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395536" y="332656"/>
            <a:ext cx="8748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1052736"/>
            <a:ext cx="3362672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Целевой компонент</a:t>
            </a:r>
            <a:endParaRPr lang="ru-RU" sz="2400" b="1" dirty="0">
              <a:solidFill>
                <a:srgbClr val="AB38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44824"/>
            <a:ext cx="7704856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доступного и качественного образования детям с ограниченными возможностями здоровья с учётом их особых образовательных потребностей в условиях муниципального бюджетного дошкольного образовательного учреждения «Детский сад комбинированного вида № 25»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429000"/>
            <a:ext cx="3362672" cy="122413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вариативности предоставления образовательных услуг детям с ОВЗ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3429000"/>
            <a:ext cx="3362672" cy="122413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оказания услуг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педагогической, методической, консультативной помощи родителям.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645024"/>
            <a:ext cx="129614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5085184"/>
            <a:ext cx="1939280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AB38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развивающей предметно – пространственной среды.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4941168"/>
            <a:ext cx="3362672" cy="158417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системы методического обеспечения и сопровождения инклюзивного образования в ДОУ, повышение профессиональной компетенции педагогов, специалистов, родителей (их законных представителей)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5085184"/>
            <a:ext cx="1939280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Обеспечение комплексного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педагоггического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сопровождения детей с ОВЗ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499992" y="1556792"/>
            <a:ext cx="0" cy="288032"/>
          </a:xfrm>
          <a:prstGeom prst="straightConnector1">
            <a:avLst/>
          </a:prstGeom>
          <a:ln w="28575">
            <a:solidFill>
              <a:srgbClr val="AB3825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99992" y="3068960"/>
            <a:ext cx="0" cy="554360"/>
          </a:xfrm>
          <a:prstGeom prst="straightConnector1">
            <a:avLst/>
          </a:prstGeom>
          <a:ln w="28575">
            <a:solidFill>
              <a:srgbClr val="AB3825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4149080"/>
            <a:ext cx="0" cy="792088"/>
          </a:xfrm>
          <a:prstGeom prst="straightConnector1">
            <a:avLst/>
          </a:prstGeom>
          <a:ln w="28575">
            <a:solidFill>
              <a:srgbClr val="AB3825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51920" y="4437112"/>
            <a:ext cx="1584176" cy="0"/>
          </a:xfrm>
          <a:prstGeom prst="straightConnector1">
            <a:avLst/>
          </a:prstGeom>
          <a:ln w="38100">
            <a:solidFill>
              <a:srgbClr val="AB3825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195736" y="4797152"/>
            <a:ext cx="5256584" cy="0"/>
          </a:xfrm>
          <a:prstGeom prst="line">
            <a:avLst/>
          </a:prstGeom>
          <a:ln w="38100">
            <a:solidFill>
              <a:srgbClr val="AB3825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452320" y="4797152"/>
            <a:ext cx="0" cy="288032"/>
          </a:xfrm>
          <a:prstGeom prst="straightConnector1">
            <a:avLst/>
          </a:prstGeom>
          <a:ln w="38100">
            <a:solidFill>
              <a:srgbClr val="AB3825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195736" y="4797152"/>
            <a:ext cx="0" cy="288032"/>
          </a:xfrm>
          <a:prstGeom prst="straightConnector1">
            <a:avLst/>
          </a:prstGeom>
          <a:ln w="38100">
            <a:solidFill>
              <a:srgbClr val="AB3825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67544" y="764704"/>
            <a:ext cx="2016224" cy="1296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821873">
            <a:off x="3652378" y="2639774"/>
            <a:ext cx="1004980" cy="482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Дети с ОВЗ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648994">
            <a:off x="2978122" y="2859768"/>
            <a:ext cx="1124080" cy="482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Родители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834609">
            <a:off x="4783503" y="2853024"/>
            <a:ext cx="1214136" cy="503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Дети-инвалиды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9559083">
            <a:off x="3015452" y="3937243"/>
            <a:ext cx="1213444" cy="482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Коллектив ДОО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99792" y="1124744"/>
            <a:ext cx="432048" cy="41764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Вариативные формы организации  инклюзивного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образования </a:t>
            </a:r>
            <a:endParaRPr lang="ru-RU" sz="11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48064" y="1124744"/>
            <a:ext cx="432048" cy="4176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Функционально – </a:t>
            </a:r>
            <a:r>
              <a:rPr lang="ru-RU" sz="1100" b="1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деятельностные</a:t>
            </a:r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 направления системы инклюзивного образования</a:t>
            </a:r>
            <a:endParaRPr lang="ru-RU" sz="11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96136" y="1196752"/>
            <a:ext cx="136815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Диагностическое 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96136" y="1772816"/>
            <a:ext cx="1368152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развивающее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96136" y="2348880"/>
            <a:ext cx="1368152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Общеразвивающее</a:t>
            </a: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3928" y="3140968"/>
            <a:ext cx="1152128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96136" y="2996952"/>
            <a:ext cx="1368152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 просветительское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96136" y="3573016"/>
            <a:ext cx="1368152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- коммуникативное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96136" y="4221088"/>
            <a:ext cx="1368152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Консультативно - методическое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96136" y="4797152"/>
            <a:ext cx="1368152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Результативно - прогностическое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1547664" y="1628800"/>
            <a:ext cx="1440160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Комбинированные группы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5400000">
            <a:off x="5550941" y="1225923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5400000">
            <a:off x="5550941" y="1873995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5400000">
            <a:off x="5550941" y="4898331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5550941" y="4322267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5400000">
            <a:off x="5550941" y="3674195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5400000">
            <a:off x="5550941" y="3170139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 rot="5400000">
            <a:off x="5550941" y="2522067"/>
            <a:ext cx="284087" cy="22574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16200000">
            <a:off x="2633830" y="3638978"/>
            <a:ext cx="1800200" cy="516148"/>
          </a:xfrm>
          <a:prstGeom prst="rect">
            <a:avLst/>
          </a:prstGeom>
          <a:solidFill>
            <a:srgbClr val="9999FF"/>
          </a:solidFill>
          <a:ln w="28575">
            <a:solidFill>
              <a:srgbClr val="472B95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Участники</a:t>
            </a:r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инклюзивного образования</a:t>
            </a:r>
            <a:endParaRPr lang="ru-RU" sz="11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47864" y="2348880"/>
            <a:ext cx="1584176" cy="576064"/>
          </a:xfrm>
          <a:prstGeom prst="rect">
            <a:avLst/>
          </a:prstGeom>
          <a:solidFill>
            <a:srgbClr val="C5E3ED"/>
          </a:solidFill>
          <a:ln w="285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Узкие специалисты (учитель – логопед, педагог – психолог, дефектолог)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123728" y="116632"/>
            <a:ext cx="4680520" cy="288032"/>
          </a:xfrm>
          <a:prstGeom prst="rect">
            <a:avLst/>
          </a:prstGeom>
          <a:solidFill>
            <a:srgbClr val="FFCCFF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УПРАВЛЕНИЕ СИСТЕМОЙ ИНКЛЮЗИВНОГО ОБРАЗОВАНИЯ   </a:t>
            </a:r>
            <a:endParaRPr lang="ru-RU" sz="10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483768" y="6309320"/>
            <a:ext cx="4248472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НОРМАТИВНО  -  ПРАВОВОЕ РЕГУЛИРОВАНИЕ</a:t>
            </a:r>
            <a:endParaRPr lang="ru-RU" sz="11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1511660" y="3176972"/>
            <a:ext cx="1512168" cy="432048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Компенсирующая группа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1763688" y="4581128"/>
            <a:ext cx="1008112" cy="432048"/>
          </a:xfrm>
          <a:prstGeom prst="rect">
            <a:avLst/>
          </a:prstGeom>
          <a:solidFill>
            <a:srgbClr val="FFCCFF"/>
          </a:solidFill>
          <a:ln w="28575">
            <a:solidFill>
              <a:srgbClr val="FF6699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 на дому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 rot="16200000">
            <a:off x="2461241" y="1634145"/>
            <a:ext cx="233206" cy="188152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rot="16200000">
            <a:off x="2452627" y="3316127"/>
            <a:ext cx="288032" cy="22574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 rot="16200000">
            <a:off x="2488629" y="4504259"/>
            <a:ext cx="216024" cy="22574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923928" y="3573016"/>
            <a:ext cx="115212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B84542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23928" y="4005064"/>
            <a:ext cx="1152128" cy="288032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>
            <a:stCxn id="51" idx="2"/>
          </p:cNvCxnSpPr>
          <p:nvPr/>
        </p:nvCxnSpPr>
        <p:spPr>
          <a:xfrm>
            <a:off x="4139952" y="2924944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092280" y="69269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139952" y="3861048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139952" y="4293096"/>
            <a:ext cx="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endCxn id="33" idx="1"/>
          </p:cNvCxnSpPr>
          <p:nvPr/>
        </p:nvCxnSpPr>
        <p:spPr>
          <a:xfrm>
            <a:off x="3779912" y="32849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endCxn id="62" idx="1"/>
          </p:cNvCxnSpPr>
          <p:nvPr/>
        </p:nvCxnSpPr>
        <p:spPr>
          <a:xfrm>
            <a:off x="3779912" y="3717032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3779912" y="414908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3203848" y="476672"/>
            <a:ext cx="2232248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ДОУ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347864" y="1844824"/>
            <a:ext cx="158417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3" name="Прямая соединительная линия 112"/>
          <p:cNvCxnSpPr>
            <a:stCxn id="107" idx="2"/>
          </p:cNvCxnSpPr>
          <p:nvPr/>
        </p:nvCxnSpPr>
        <p:spPr>
          <a:xfrm>
            <a:off x="4139952" y="2276872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4139952" y="1700808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3275856" y="5733256"/>
            <a:ext cx="1584176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развития инклюзивного образования Красноярского края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860032" y="5733256"/>
            <a:ext cx="1296144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РФ»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156176" y="5733256"/>
            <a:ext cx="136815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524328" y="5733256"/>
            <a:ext cx="1296144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Паспорт доступности ДОУ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835696" y="5733256"/>
            <a:ext cx="1440160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95536" y="5733256"/>
            <a:ext cx="1440160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Локальные акты  ДОУ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7380312" y="1772816"/>
            <a:ext cx="1440160" cy="432048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АОП.  </a:t>
            </a:r>
          </a:p>
          <a:p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Индивид.  маршрут ребёнка с ОВЗ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7380312" y="2276872"/>
            <a:ext cx="1440160" cy="50405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-Реализация 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ООП ДОУ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Доп. образование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7380312" y="2924944"/>
            <a:ext cx="1440160" cy="50405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стенды</a:t>
            </a:r>
          </a:p>
          <a:p>
            <a:pPr>
              <a:buFontTx/>
              <a:buChar char="-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ДОУ.</a:t>
            </a:r>
          </a:p>
          <a:p>
            <a:pPr>
              <a:buFontTx/>
              <a:buChar char="-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380312" y="1124744"/>
            <a:ext cx="1368152" cy="504056"/>
          </a:xfrm>
          <a:prstGeom prst="rect">
            <a:avLst/>
          </a:prstGeom>
          <a:noFill/>
          <a:ln w="28575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выявления детей с ОВЗ;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ТПМПК; мониторинг динамики развития.  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80312" y="3573016"/>
            <a:ext cx="1440160" cy="43204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Реализация социальных проектов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380312" y="4077072"/>
            <a:ext cx="1512168" cy="576064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Оказание помощи участникам ИО в условиях ДОУ.  </a:t>
            </a:r>
          </a:p>
          <a:p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Оказание помощи от 0 до 3 лет не посещающим ДОУ 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380312" y="4797152"/>
            <a:ext cx="1440160" cy="79208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>
              <a:buFontTx/>
              <a:buChar char="-"/>
            </a:pP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-освоение АОП .</a:t>
            </a:r>
          </a:p>
          <a:p>
            <a:pPr>
              <a:buFontTx/>
              <a:buChar char="-"/>
            </a:pP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- повышение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компетенции - Родители -получение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квалифиц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сопровождения  развития ребёнка .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395536" y="1196752"/>
            <a:ext cx="1440160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95536" y="2060848"/>
            <a:ext cx="1440160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 коррекционные  занятия со специалистами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95536" y="1628800"/>
            <a:ext cx="144016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мероприятия ОД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95536" y="2924944"/>
            <a:ext cx="1440160" cy="288032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мероприятия ОД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95536" y="3284984"/>
            <a:ext cx="1440160" cy="432048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развивающие  занятия  учителя - логопеда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95536" y="3789040"/>
            <a:ext cx="1440160" cy="360040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коррекционные занятия со специалистами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95536" y="4293096"/>
            <a:ext cx="1440160" cy="504056"/>
          </a:xfrm>
          <a:prstGeom prst="rect">
            <a:avLst/>
          </a:prstGeom>
          <a:solidFill>
            <a:srgbClr val="FFCCFF"/>
          </a:solidFill>
          <a:ln w="28575">
            <a:solidFill>
              <a:srgbClr val="FF6699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Индивид. развивающие  занятия на дому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95536" y="2636912"/>
            <a:ext cx="1368152" cy="216024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395536" y="4869160"/>
            <a:ext cx="1440160" cy="432048"/>
          </a:xfrm>
          <a:prstGeom prst="rect">
            <a:avLst/>
          </a:prstGeom>
          <a:solidFill>
            <a:srgbClr val="FFCCFF"/>
          </a:solidFill>
          <a:ln w="28575">
            <a:solidFill>
              <a:srgbClr val="FF6699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мероприятия ООД в ДОУ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Прямая со стрелкой 140"/>
          <p:cNvCxnSpPr>
            <a:stCxn id="38" idx="0"/>
            <a:endCxn id="130" idx="3"/>
          </p:cNvCxnSpPr>
          <p:nvPr/>
        </p:nvCxnSpPr>
        <p:spPr>
          <a:xfrm flipH="1">
            <a:off x="1835696" y="1844824"/>
            <a:ext cx="216024" cy="43204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stCxn id="38" idx="0"/>
            <a:endCxn id="129" idx="3"/>
          </p:cNvCxnSpPr>
          <p:nvPr/>
        </p:nvCxnSpPr>
        <p:spPr>
          <a:xfrm flipH="1" flipV="1">
            <a:off x="1835696" y="1340768"/>
            <a:ext cx="216024" cy="50405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stCxn id="38" idx="0"/>
          </p:cNvCxnSpPr>
          <p:nvPr/>
        </p:nvCxnSpPr>
        <p:spPr>
          <a:xfrm flipH="1">
            <a:off x="1835696" y="1844824"/>
            <a:ext cx="216024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H="1" flipV="1">
            <a:off x="1835696" y="2708920"/>
            <a:ext cx="216024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1835696" y="3356992"/>
            <a:ext cx="216024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>
            <a:endCxn id="132" idx="3"/>
          </p:cNvCxnSpPr>
          <p:nvPr/>
        </p:nvCxnSpPr>
        <p:spPr>
          <a:xfrm flipH="1" flipV="1">
            <a:off x="1835696" y="3068960"/>
            <a:ext cx="216024" cy="21602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1835696" y="3356992"/>
            <a:ext cx="216024" cy="14401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>
            <a:endCxn id="122" idx="1"/>
          </p:cNvCxnSpPr>
          <p:nvPr/>
        </p:nvCxnSpPr>
        <p:spPr>
          <a:xfrm>
            <a:off x="7164288" y="2528900"/>
            <a:ext cx="216024" cy="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>
            <a:off x="7164288" y="1916832"/>
            <a:ext cx="216024" cy="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>
            <a:off x="7164288" y="1412776"/>
            <a:ext cx="216024" cy="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7164288" y="3212976"/>
            <a:ext cx="216024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7164288" y="3789040"/>
            <a:ext cx="216024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7164288" y="4437112"/>
            <a:ext cx="216024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7164288" y="5013176"/>
            <a:ext cx="216024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Прямоугольник 179"/>
          <p:cNvSpPr/>
          <p:nvPr/>
        </p:nvSpPr>
        <p:spPr>
          <a:xfrm>
            <a:off x="3203848" y="1124744"/>
            <a:ext cx="936104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ДОУ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619672" y="476672"/>
            <a:ext cx="1512168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педагогов сопровождения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7092280" y="476672"/>
            <a:ext cx="1728192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Эффективный педагогический  опыт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5508104" y="476672"/>
            <a:ext cx="1512168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Повышение квалификации 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4139952" y="1124744"/>
            <a:ext cx="936104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ТПМПК  /центр «Спутник»/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79512" y="476672"/>
            <a:ext cx="1368152" cy="576064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Стимулирование.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7" name="Прямая соединительная линия 196"/>
          <p:cNvCxnSpPr>
            <a:stCxn id="52" idx="3"/>
            <a:endCxn id="184" idx="0"/>
          </p:cNvCxnSpPr>
          <p:nvPr/>
        </p:nvCxnSpPr>
        <p:spPr>
          <a:xfrm>
            <a:off x="6804248" y="260648"/>
            <a:ext cx="115212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>
            <a:endCxn id="52" idx="1"/>
          </p:cNvCxnSpPr>
          <p:nvPr/>
        </p:nvCxnSpPr>
        <p:spPr>
          <a:xfrm flipV="1">
            <a:off x="1187624" y="260648"/>
            <a:ext cx="93610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>
            <a:stCxn id="105" idx="0"/>
          </p:cNvCxnSpPr>
          <p:nvPr/>
        </p:nvCxnSpPr>
        <p:spPr>
          <a:xfrm flipH="1">
            <a:off x="4139952" y="476672"/>
            <a:ext cx="1800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2627784" y="40466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6228184" y="40466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>
            <a:endCxn id="180" idx="0"/>
          </p:cNvCxnSpPr>
          <p:nvPr/>
        </p:nvCxnSpPr>
        <p:spPr>
          <a:xfrm flipH="1">
            <a:off x="3671900" y="980728"/>
            <a:ext cx="468052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>
            <a:endCxn id="186" idx="0"/>
          </p:cNvCxnSpPr>
          <p:nvPr/>
        </p:nvCxnSpPr>
        <p:spPr>
          <a:xfrm>
            <a:off x="4211960" y="980728"/>
            <a:ext cx="396044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endCxn id="105" idx="0"/>
          </p:cNvCxnSpPr>
          <p:nvPr/>
        </p:nvCxnSpPr>
        <p:spPr>
          <a:xfrm flipH="1">
            <a:off x="4319972" y="404664"/>
            <a:ext cx="3600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9" name="Таблица 198"/>
          <p:cNvGraphicFramePr>
            <a:graphicFrameLocks noGrp="1"/>
          </p:cNvGraphicFramePr>
          <p:nvPr/>
        </p:nvGraphicFramePr>
        <p:xfrm>
          <a:off x="2267744" y="5301208"/>
          <a:ext cx="3960440" cy="360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396044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haroni" pitchFamily="2" charset="-79"/>
                        </a:rPr>
                        <a:t>У   С   Л   О    В   И   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2" name="Прямая соединительная линия 241"/>
          <p:cNvCxnSpPr/>
          <p:nvPr/>
        </p:nvCxnSpPr>
        <p:spPr>
          <a:xfrm>
            <a:off x="4139952" y="501317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>
            <a:stCxn id="182" idx="3"/>
          </p:cNvCxnSpPr>
          <p:nvPr/>
        </p:nvCxnSpPr>
        <p:spPr>
          <a:xfrm>
            <a:off x="3131840" y="764704"/>
            <a:ext cx="72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>
            <a:endCxn id="185" idx="1"/>
          </p:cNvCxnSpPr>
          <p:nvPr/>
        </p:nvCxnSpPr>
        <p:spPr>
          <a:xfrm flipV="1">
            <a:off x="5436096" y="764704"/>
            <a:ext cx="7200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единительная линия 252"/>
          <p:cNvCxnSpPr>
            <a:stCxn id="185" idx="3"/>
            <a:endCxn id="184" idx="1"/>
          </p:cNvCxnSpPr>
          <p:nvPr/>
        </p:nvCxnSpPr>
        <p:spPr>
          <a:xfrm>
            <a:off x="7020272" y="764704"/>
            <a:ext cx="72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/>
          <p:cNvCxnSpPr>
            <a:stCxn id="187" idx="3"/>
          </p:cNvCxnSpPr>
          <p:nvPr/>
        </p:nvCxnSpPr>
        <p:spPr>
          <a:xfrm>
            <a:off x="1547664" y="764704"/>
            <a:ext cx="72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>
            <a:off x="8028384" y="34290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>
            <a:off x="8028384" y="2780928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>
            <a:off x="8028384" y="16288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>
            <a:off x="6444208" y="16288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6444208" y="213285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6444208" y="2780928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6444208" y="34290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6444208" y="4005064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>
            <a:off x="6444208" y="465313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4139952" y="34290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endCxn id="186" idx="3"/>
          </p:cNvCxnSpPr>
          <p:nvPr/>
        </p:nvCxnSpPr>
        <p:spPr>
          <a:xfrm flipH="1">
            <a:off x="5076056" y="1412776"/>
            <a:ext cx="72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>
            <a:off x="3131840" y="1412776"/>
            <a:ext cx="72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flipH="1" flipV="1">
            <a:off x="1835696" y="4509120"/>
            <a:ext cx="216024" cy="216024"/>
          </a:xfrm>
          <a:prstGeom prst="straightConnector1">
            <a:avLst/>
          </a:prstGeom>
          <a:ln w="28575">
            <a:solidFill>
              <a:srgbClr val="FF6699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57" idx="0"/>
          </p:cNvCxnSpPr>
          <p:nvPr/>
        </p:nvCxnSpPr>
        <p:spPr>
          <a:xfrm flipH="1">
            <a:off x="1835696" y="4797152"/>
            <a:ext cx="216024" cy="216024"/>
          </a:xfrm>
          <a:prstGeom prst="straightConnector1">
            <a:avLst/>
          </a:prstGeom>
          <a:ln w="28575">
            <a:solidFill>
              <a:srgbClr val="FF6699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8028384" y="465313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>
            <a:stCxn id="126" idx="2"/>
          </p:cNvCxnSpPr>
          <p:nvPr/>
        </p:nvCxnSpPr>
        <p:spPr>
          <a:xfrm>
            <a:off x="8100392" y="400506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H="1">
            <a:off x="3131840" y="38610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3851920" y="4581128"/>
            <a:ext cx="122413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Мед. работники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384</Words>
  <Application>Microsoft Office PowerPoint</Application>
  <PresentationFormat>Экран (4:3)</PresentationFormat>
  <Paragraphs>104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модель инклюзивного образования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36</cp:revision>
  <dcterms:created xsi:type="dcterms:W3CDTF">2019-02-07T06:47:28Z</dcterms:created>
  <dcterms:modified xsi:type="dcterms:W3CDTF">2019-11-28T09:27:06Z</dcterms:modified>
</cp:coreProperties>
</file>