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3825"/>
    <a:srgbClr val="1A6410"/>
    <a:srgbClr val="00589A"/>
    <a:srgbClr val="FF6699"/>
    <a:srgbClr val="FFCCFF"/>
    <a:srgbClr val="C5E3ED"/>
    <a:srgbClr val="99CCFF"/>
    <a:srgbClr val="66FF99"/>
    <a:srgbClr val="472B95"/>
    <a:srgbClr val="99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>
        <p:scale>
          <a:sx n="100" d="100"/>
          <a:sy n="100" d="100"/>
        </p:scale>
        <p:origin x="-210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94C7FA-6D31-48D1-8967-4F62C32E6AB3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C180DC-1D19-4367-AADF-38CBF2FA3F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180DC-1D19-4367-AADF-38CBF2FA3FD9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5"/>
          <p:cNvSpPr>
            <a:spLocks noGrp="1"/>
          </p:cNvSpPr>
          <p:nvPr>
            <p:ph type="title"/>
          </p:nvPr>
        </p:nvSpPr>
        <p:spPr>
          <a:xfrm>
            <a:off x="755575" y="1916832"/>
            <a:ext cx="7739137" cy="3888432"/>
          </a:xfrm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Autofit/>
          </a:bodyPr>
          <a:lstStyle/>
          <a:p>
            <a:pPr algn="ctr"/>
            <a:r>
              <a:rPr lang="ru-RU" sz="4500" dirty="0" smtClean="0">
                <a:solidFill>
                  <a:srgbClr val="1A6410"/>
                </a:solidFill>
                <a:latin typeface="Times New Roman" pitchFamily="18" charset="0"/>
                <a:cs typeface="Times New Roman" pitchFamily="18" charset="0"/>
              </a:rPr>
              <a:t>модель инклюзивного образования</a:t>
            </a:r>
            <a:endParaRPr lang="ru-RU" sz="4500" dirty="0">
              <a:solidFill>
                <a:srgbClr val="1A641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Текст 16"/>
          <p:cNvSpPr>
            <a:spLocks noGrp="1"/>
          </p:cNvSpPr>
          <p:nvPr>
            <p:ph type="body" idx="1"/>
          </p:nvPr>
        </p:nvSpPr>
        <p:spPr>
          <a:xfrm>
            <a:off x="722313" y="692697"/>
            <a:ext cx="7772400" cy="1584175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2600" b="1" dirty="0" smtClean="0">
                <a:solidFill>
                  <a:srgbClr val="AB3825"/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                                                     </a:t>
            </a:r>
            <a:r>
              <a:rPr lang="ru-RU" sz="3000" b="1" dirty="0" smtClean="0">
                <a:solidFill>
                  <a:srgbClr val="AB3825"/>
                </a:solidFill>
                <a:latin typeface="Times New Roman" pitchFamily="18" charset="0"/>
                <a:cs typeface="Times New Roman" pitchFamily="18" charset="0"/>
              </a:rPr>
              <a:t>«Детский сад комбинированного вида № 25»</a:t>
            </a:r>
          </a:p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endParaRPr lang="ru-RU" sz="2400" b="1" dirty="0">
              <a:solidFill>
                <a:srgbClr val="0070C0"/>
              </a:solidFill>
            </a:endParaRPr>
          </a:p>
        </p:txBody>
      </p:sp>
      <p:pic>
        <p:nvPicPr>
          <p:cNvPr id="5" name="Рисунок 4" descr="C:\Users\Админ\Desktop\ДЛЯ САЙТА\Рисунок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4221088"/>
            <a:ext cx="3456384" cy="2290380"/>
          </a:xfrm>
          <a:prstGeom prst="rect">
            <a:avLst/>
          </a:prstGeom>
          <a:noFill/>
          <a:ln w="9525" cmpd="sng">
            <a:solidFill>
              <a:srgbClr val="1A641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V="1">
            <a:off x="395536" y="332656"/>
            <a:ext cx="87484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800" b="1" dirty="0" smtClean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800" b="1" dirty="0" smtClean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800" b="1" dirty="0" smtClean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800" b="1" dirty="0" smtClean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800" b="1" dirty="0" smtClean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800" b="1" dirty="0" smtClean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800" b="1" dirty="0" smtClean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800" b="1" dirty="0" smtClean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800" b="1" dirty="0" smtClean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800" b="1" dirty="0" smtClean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800" b="1" dirty="0" smtClean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800" b="1" dirty="0" smtClean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800" b="1" dirty="0" smtClean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800" b="1" dirty="0" smtClean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800" b="1" dirty="0" smtClean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800" b="1" dirty="0" smtClean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800" b="1" dirty="0" smtClean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800" b="1" dirty="0" smtClean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800" b="1" dirty="0" smtClean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800" b="1" dirty="0" smtClean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800" b="1" dirty="0" smtClean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800" b="1" dirty="0" smtClean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800" b="1" dirty="0" smtClean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800" b="1" dirty="0" smtClean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800" b="1" dirty="0" smtClean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800" b="1" dirty="0" smtClean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800" b="1" dirty="0" smtClean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800" b="1" dirty="0" smtClean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800" b="1" dirty="0" smtClean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800" b="1" dirty="0" smtClean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15816" y="1052736"/>
            <a:ext cx="3362672" cy="5040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8100">
            <a:solidFill>
              <a:schemeClr val="accent3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AB3825"/>
                </a:solidFill>
                <a:latin typeface="Times New Roman" pitchFamily="18" charset="0"/>
                <a:cs typeface="Times New Roman" pitchFamily="18" charset="0"/>
              </a:rPr>
              <a:t>Целевой компонент</a:t>
            </a:r>
            <a:endParaRPr lang="ru-RU" sz="2400" b="1" dirty="0">
              <a:solidFill>
                <a:srgbClr val="AB382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1844824"/>
            <a:ext cx="7704856" cy="122413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AB38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AB3825"/>
                </a:solidFill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обеспечение доступного и качественного образования детям с ограниченными возможностями здоровья с учётом их особых образовательных потребностей в условиях муниципального бюджетного дошкольного образовательного учреждения «Детский сад комбинированного вида № 25» 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3429000"/>
            <a:ext cx="3362672" cy="1224136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AB38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AB38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Обеспечение вариативности предоставления образовательных услуг детям с ОВЗ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436096" y="3429000"/>
            <a:ext cx="3362672" cy="1224136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Создание условий для оказания услуг </a:t>
            </a:r>
            <a:r>
              <a:rPr lang="ru-RU" sz="16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психолого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педагогической, методической, консультативной помощи родителям.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95936" y="3645024"/>
            <a:ext cx="1296144" cy="504056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AB3825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</a:p>
          <a:p>
            <a:pPr algn="ctr"/>
            <a:endParaRPr lang="ru-RU" sz="16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444208" y="5085184"/>
            <a:ext cx="1939280" cy="1296144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AB38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Создание развивающей предметно – пространственной среды. </a:t>
            </a:r>
            <a:endParaRPr lang="ru-RU" sz="1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059832" y="4941168"/>
            <a:ext cx="3362672" cy="1584176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Формирование системы методического обеспечения и сопровождения инклюзивного образования в ДОУ, повышение профессиональной компетенции педагогов, специалистов, родителей (их законных представителей)</a:t>
            </a:r>
            <a:endParaRPr lang="ru-RU" sz="1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15616" y="5085184"/>
            <a:ext cx="1939280" cy="1296144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Обеспечение комплексного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психолого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педагоггического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сопровождения детей с ОВЗ</a:t>
            </a:r>
            <a:endParaRPr lang="ru-RU" sz="1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4499992" y="1556792"/>
            <a:ext cx="0" cy="288032"/>
          </a:xfrm>
          <a:prstGeom prst="straightConnector1">
            <a:avLst/>
          </a:prstGeom>
          <a:ln w="28575">
            <a:solidFill>
              <a:srgbClr val="AB3825"/>
            </a:solidFill>
            <a:tailEnd type="arrow"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499992" y="3068960"/>
            <a:ext cx="0" cy="554360"/>
          </a:xfrm>
          <a:prstGeom prst="straightConnector1">
            <a:avLst/>
          </a:prstGeom>
          <a:ln w="28575">
            <a:solidFill>
              <a:srgbClr val="AB3825"/>
            </a:solidFill>
            <a:tailEnd type="arrow"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4499992" y="4149080"/>
            <a:ext cx="0" cy="792088"/>
          </a:xfrm>
          <a:prstGeom prst="straightConnector1">
            <a:avLst/>
          </a:prstGeom>
          <a:ln w="28575">
            <a:solidFill>
              <a:srgbClr val="AB3825"/>
            </a:solidFill>
            <a:tailEnd type="arrow"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3851920" y="4437112"/>
            <a:ext cx="1584176" cy="0"/>
          </a:xfrm>
          <a:prstGeom prst="straightConnector1">
            <a:avLst/>
          </a:prstGeom>
          <a:ln w="38100">
            <a:solidFill>
              <a:srgbClr val="AB3825"/>
            </a:solidFill>
            <a:headEnd type="arrow"/>
            <a:tailEnd type="arrow"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2195736" y="4797152"/>
            <a:ext cx="5256584" cy="0"/>
          </a:xfrm>
          <a:prstGeom prst="line">
            <a:avLst/>
          </a:prstGeom>
          <a:ln w="38100">
            <a:solidFill>
              <a:srgbClr val="AB3825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7452320" y="4797152"/>
            <a:ext cx="0" cy="288032"/>
          </a:xfrm>
          <a:prstGeom prst="straightConnector1">
            <a:avLst/>
          </a:prstGeom>
          <a:ln w="38100">
            <a:solidFill>
              <a:srgbClr val="AB3825"/>
            </a:solidFill>
            <a:tailEnd type="arrow"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2195736" y="4797152"/>
            <a:ext cx="0" cy="288032"/>
          </a:xfrm>
          <a:prstGeom prst="straightConnector1">
            <a:avLst/>
          </a:prstGeom>
          <a:ln w="38100">
            <a:solidFill>
              <a:srgbClr val="AB3825"/>
            </a:solidFill>
            <a:tailEnd type="arrow"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467544" y="764704"/>
            <a:ext cx="2016224" cy="129614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2821873">
            <a:off x="3652378" y="2639774"/>
            <a:ext cx="1004980" cy="4823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Дети с ОВЗ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 rot="648994">
            <a:off x="2978122" y="2859768"/>
            <a:ext cx="1124080" cy="4823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Родители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18834609">
            <a:off x="4783503" y="2853024"/>
            <a:ext cx="1214136" cy="5039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Дети-инвалиды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 rot="19559083">
            <a:off x="3015452" y="3937243"/>
            <a:ext cx="1213444" cy="4823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Коллектив ДОО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699792" y="1124744"/>
            <a:ext cx="432048" cy="417646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Вариативные формы организации  инклюзивного </a:t>
            </a: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образования </a:t>
            </a:r>
            <a:endParaRPr lang="ru-RU" sz="1100" b="1" dirty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148064" y="1124744"/>
            <a:ext cx="432048" cy="41764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Функционально – </a:t>
            </a:r>
            <a:r>
              <a:rPr lang="ru-RU" sz="1100" b="1" dirty="0" err="1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деятельностные</a:t>
            </a:r>
            <a:r>
              <a:rPr lang="ru-RU" sz="11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 направления системы инклюзивного образования</a:t>
            </a:r>
            <a:endParaRPr lang="ru-RU" sz="1100" b="1" dirty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796136" y="1196752"/>
            <a:ext cx="1368152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2">
                <a:lumMod val="40000"/>
                <a:lumOff val="60000"/>
              </a:schemeClr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Диагностическое </a:t>
            </a:r>
            <a:endParaRPr lang="ru-RU" sz="1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796136" y="1772816"/>
            <a:ext cx="1368152" cy="432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3">
                <a:lumMod val="60000"/>
                <a:lumOff val="40000"/>
              </a:schemeClr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1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Коррекционно</a:t>
            </a:r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развивающее</a:t>
            </a:r>
            <a:endParaRPr lang="ru-RU" sz="1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796136" y="2348880"/>
            <a:ext cx="1368152" cy="4320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05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Общеразвивающее</a:t>
            </a:r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923928" y="3140968"/>
            <a:ext cx="1152128" cy="2880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ПЕДАГОГИ</a:t>
            </a:r>
            <a:endParaRPr lang="ru-RU" sz="1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796136" y="2996952"/>
            <a:ext cx="1368152" cy="432048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bg2">
                <a:lumMod val="75000"/>
              </a:schemeClr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Информационно просветительское</a:t>
            </a:r>
            <a:endParaRPr lang="ru-RU" sz="1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796136" y="3573016"/>
            <a:ext cx="1368152" cy="43204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>
                <a:lumMod val="75000"/>
              </a:schemeClr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Социально - коммуникативное</a:t>
            </a:r>
            <a:endParaRPr lang="ru-RU" sz="1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796136" y="4221088"/>
            <a:ext cx="1368152" cy="4320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60000"/>
                <a:lumOff val="40000"/>
              </a:schemeClr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Консультативно - методическое</a:t>
            </a:r>
            <a:endParaRPr lang="ru-RU" sz="1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5796136" y="4797152"/>
            <a:ext cx="1368152" cy="5040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Результативно - прогностическое</a:t>
            </a:r>
            <a:endParaRPr lang="ru-RU" sz="1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 rot="16200000">
            <a:off x="1547664" y="1628800"/>
            <a:ext cx="1440160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/>
            </a:solidFill>
          </a:ln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Комбинированные группы</a:t>
            </a:r>
            <a:endParaRPr lang="ru-RU" sz="1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Равнобедренный треугольник 38"/>
          <p:cNvSpPr/>
          <p:nvPr/>
        </p:nvSpPr>
        <p:spPr>
          <a:xfrm rot="5400000">
            <a:off x="5550941" y="1225923"/>
            <a:ext cx="284087" cy="225746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Равнобедренный треугольник 39"/>
          <p:cNvSpPr/>
          <p:nvPr/>
        </p:nvSpPr>
        <p:spPr>
          <a:xfrm rot="5400000">
            <a:off x="5550941" y="1873995"/>
            <a:ext cx="284087" cy="225746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авнобедренный треугольник 43"/>
          <p:cNvSpPr/>
          <p:nvPr/>
        </p:nvSpPr>
        <p:spPr>
          <a:xfrm rot="5400000">
            <a:off x="5550941" y="4898331"/>
            <a:ext cx="284087" cy="225746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Равнобедренный треугольник 44"/>
          <p:cNvSpPr/>
          <p:nvPr/>
        </p:nvSpPr>
        <p:spPr>
          <a:xfrm rot="5400000">
            <a:off x="5550941" y="4322267"/>
            <a:ext cx="284087" cy="225746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/>
          <p:cNvSpPr/>
          <p:nvPr/>
        </p:nvSpPr>
        <p:spPr>
          <a:xfrm rot="5400000">
            <a:off x="5550941" y="3674195"/>
            <a:ext cx="284087" cy="225746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Равнобедренный треугольник 46"/>
          <p:cNvSpPr/>
          <p:nvPr/>
        </p:nvSpPr>
        <p:spPr>
          <a:xfrm rot="5400000">
            <a:off x="5550941" y="3170139"/>
            <a:ext cx="284087" cy="225746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авнобедренный треугольник 47"/>
          <p:cNvSpPr/>
          <p:nvPr/>
        </p:nvSpPr>
        <p:spPr>
          <a:xfrm rot="5400000">
            <a:off x="5550941" y="2522067"/>
            <a:ext cx="284087" cy="225746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 rot="16200000">
            <a:off x="2633830" y="3638978"/>
            <a:ext cx="1800200" cy="516148"/>
          </a:xfrm>
          <a:prstGeom prst="rect">
            <a:avLst/>
          </a:prstGeom>
          <a:solidFill>
            <a:srgbClr val="9999FF"/>
          </a:solidFill>
          <a:ln w="28575">
            <a:solidFill>
              <a:srgbClr val="472B95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Участники</a:t>
            </a:r>
            <a:r>
              <a:rPr lang="ru-RU" sz="11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инклюзивного образования</a:t>
            </a:r>
            <a:endParaRPr lang="ru-RU" sz="1100" b="1" dirty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3347864" y="2348880"/>
            <a:ext cx="1584176" cy="576064"/>
          </a:xfrm>
          <a:prstGeom prst="rect">
            <a:avLst/>
          </a:prstGeom>
          <a:solidFill>
            <a:srgbClr val="C5E3ED"/>
          </a:solidFill>
          <a:ln w="28575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Узкие специалисты (учитель – логопед, педагог – психолог, дефектолог)</a:t>
            </a:r>
            <a:endParaRPr lang="ru-RU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2123728" y="116632"/>
            <a:ext cx="4680520" cy="288032"/>
          </a:xfrm>
          <a:prstGeom prst="rect">
            <a:avLst/>
          </a:prstGeom>
          <a:solidFill>
            <a:srgbClr val="FFCCFF"/>
          </a:solidFill>
          <a:ln w="28575"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УПРАВЛЕНИЕ СИСТЕМОЙ ИНКЛЮЗИВНОГО ОБРАЗОВАНИЯ   </a:t>
            </a:r>
            <a:endParaRPr lang="ru-RU" sz="1000" b="1" dirty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2483768" y="6309320"/>
            <a:ext cx="4248472" cy="432048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accent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НОРМАТИВНО  -  ПРАВОВОЕ РЕГУЛИРОВАНИЕ</a:t>
            </a:r>
            <a:endParaRPr lang="ru-RU" sz="1100" b="1" dirty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 rot="16200000">
            <a:off x="1511660" y="3176972"/>
            <a:ext cx="1512168" cy="432048"/>
          </a:xfrm>
          <a:prstGeom prst="rect">
            <a:avLst/>
          </a:prstGeom>
          <a:solidFill>
            <a:srgbClr val="66FF99"/>
          </a:solidFill>
          <a:ln w="28575">
            <a:solidFill>
              <a:srgbClr val="00B050"/>
            </a:solidFill>
          </a:ln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Компенсирующая группа</a:t>
            </a:r>
            <a:endParaRPr lang="ru-RU" sz="1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 rot="16200000">
            <a:off x="1763688" y="4581128"/>
            <a:ext cx="1008112" cy="432048"/>
          </a:xfrm>
          <a:prstGeom prst="rect">
            <a:avLst/>
          </a:prstGeom>
          <a:solidFill>
            <a:srgbClr val="FFCCFF"/>
          </a:solidFill>
          <a:ln w="28575">
            <a:solidFill>
              <a:srgbClr val="FF6699"/>
            </a:solidFill>
          </a:ln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Обучение  на дому</a:t>
            </a:r>
            <a:endParaRPr lang="ru-RU" sz="1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Равнобедренный треугольник 57"/>
          <p:cNvSpPr/>
          <p:nvPr/>
        </p:nvSpPr>
        <p:spPr>
          <a:xfrm rot="16200000">
            <a:off x="2461241" y="1634145"/>
            <a:ext cx="233206" cy="188152"/>
          </a:xfrm>
          <a:prstGeom prst="triangle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Равнобедренный треугольник 59"/>
          <p:cNvSpPr/>
          <p:nvPr/>
        </p:nvSpPr>
        <p:spPr>
          <a:xfrm rot="16200000">
            <a:off x="2452627" y="3316127"/>
            <a:ext cx="288032" cy="225745"/>
          </a:xfrm>
          <a:prstGeom prst="triangle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Равнобедренный треугольник 60"/>
          <p:cNvSpPr/>
          <p:nvPr/>
        </p:nvSpPr>
        <p:spPr>
          <a:xfrm rot="16200000">
            <a:off x="2488629" y="4504259"/>
            <a:ext cx="216024" cy="225746"/>
          </a:xfrm>
          <a:prstGeom prst="triangle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/>
          <p:cNvSpPr/>
          <p:nvPr/>
        </p:nvSpPr>
        <p:spPr>
          <a:xfrm>
            <a:off x="3923928" y="3573016"/>
            <a:ext cx="1152128" cy="2880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B84542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ДЕТИ</a:t>
            </a:r>
            <a:endParaRPr lang="ru-RU" sz="1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3923928" y="4005064"/>
            <a:ext cx="1152128" cy="288032"/>
          </a:xfrm>
          <a:prstGeom prst="rect">
            <a:avLst/>
          </a:prstGeom>
          <a:solidFill>
            <a:srgbClr val="FFCCFF"/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РОДИТЕЛИ</a:t>
            </a:r>
            <a:endParaRPr lang="ru-RU" sz="1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5" name="Прямая соединительная линия 64"/>
          <p:cNvCxnSpPr>
            <a:stCxn id="51" idx="2"/>
          </p:cNvCxnSpPr>
          <p:nvPr/>
        </p:nvCxnSpPr>
        <p:spPr>
          <a:xfrm>
            <a:off x="4139952" y="2924944"/>
            <a:ext cx="0" cy="216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7092280" y="692696"/>
            <a:ext cx="0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4139952" y="3861048"/>
            <a:ext cx="0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4139952" y="4293096"/>
            <a:ext cx="0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>
            <a:endCxn id="33" idx="1"/>
          </p:cNvCxnSpPr>
          <p:nvPr/>
        </p:nvCxnSpPr>
        <p:spPr>
          <a:xfrm>
            <a:off x="3779912" y="3284984"/>
            <a:ext cx="1440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>
            <a:endCxn id="62" idx="1"/>
          </p:cNvCxnSpPr>
          <p:nvPr/>
        </p:nvCxnSpPr>
        <p:spPr>
          <a:xfrm>
            <a:off x="3779912" y="3717032"/>
            <a:ext cx="1440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 flipH="1">
            <a:off x="3779912" y="4149080"/>
            <a:ext cx="1440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Прямоугольник 104"/>
          <p:cNvSpPr/>
          <p:nvPr/>
        </p:nvSpPr>
        <p:spPr>
          <a:xfrm>
            <a:off x="3203848" y="476672"/>
            <a:ext cx="2232248" cy="5040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Заведующий ДОУ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3347864" y="1844824"/>
            <a:ext cx="1584176" cy="43204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Старший воспитатель</a:t>
            </a:r>
            <a:endParaRPr lang="ru-RU" sz="1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3" name="Прямая соединительная линия 112"/>
          <p:cNvCxnSpPr>
            <a:stCxn id="107" idx="2"/>
          </p:cNvCxnSpPr>
          <p:nvPr/>
        </p:nvCxnSpPr>
        <p:spPr>
          <a:xfrm>
            <a:off x="4139952" y="2276872"/>
            <a:ext cx="0" cy="720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/>
          <p:cNvCxnSpPr/>
          <p:nvPr/>
        </p:nvCxnSpPr>
        <p:spPr>
          <a:xfrm>
            <a:off x="4139952" y="1700808"/>
            <a:ext cx="0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Прямоугольник 114"/>
          <p:cNvSpPr/>
          <p:nvPr/>
        </p:nvSpPr>
        <p:spPr>
          <a:xfrm>
            <a:off x="3275856" y="5733256"/>
            <a:ext cx="1584176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accent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Концепция развития инклюзивного образования Красноярского края</a:t>
            </a:r>
            <a:endParaRPr lang="ru-RU" sz="9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Прямоугольник 115"/>
          <p:cNvSpPr/>
          <p:nvPr/>
        </p:nvSpPr>
        <p:spPr>
          <a:xfrm>
            <a:off x="4860032" y="5733256"/>
            <a:ext cx="1296144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accent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 «Об образовании в РФ»</a:t>
            </a:r>
            <a:endParaRPr lang="ru-RU" sz="1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" name="Прямоугольник 116"/>
          <p:cNvSpPr/>
          <p:nvPr/>
        </p:nvSpPr>
        <p:spPr>
          <a:xfrm>
            <a:off x="6156176" y="5733256"/>
            <a:ext cx="1368152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accent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Национальный проект «Образование»</a:t>
            </a:r>
            <a:endParaRPr lang="ru-RU" sz="1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7524328" y="5733256"/>
            <a:ext cx="1296144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accent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Паспорт доступности ДОУ</a:t>
            </a:r>
            <a:endParaRPr lang="ru-RU" sz="1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Прямоугольник 118"/>
          <p:cNvSpPr/>
          <p:nvPr/>
        </p:nvSpPr>
        <p:spPr>
          <a:xfrm>
            <a:off x="1835696" y="5733256"/>
            <a:ext cx="144016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accent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ФГОС ДО</a:t>
            </a:r>
            <a:endParaRPr lang="ru-RU" sz="1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Прямоугольник 119"/>
          <p:cNvSpPr/>
          <p:nvPr/>
        </p:nvSpPr>
        <p:spPr>
          <a:xfrm>
            <a:off x="395536" y="5733256"/>
            <a:ext cx="144016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accent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Локальные акты  ДОУ</a:t>
            </a:r>
            <a:endParaRPr lang="ru-RU" sz="1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" name="Прямоугольник 120"/>
          <p:cNvSpPr/>
          <p:nvPr/>
        </p:nvSpPr>
        <p:spPr>
          <a:xfrm>
            <a:off x="7380312" y="1772816"/>
            <a:ext cx="1440160" cy="432048"/>
          </a:xfrm>
          <a:prstGeom prst="rect">
            <a:avLst/>
          </a:prstGeom>
          <a:noFill/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ru-RU" sz="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Реализация АОП.  </a:t>
            </a:r>
          </a:p>
          <a:p>
            <a:r>
              <a:rPr lang="ru-RU" sz="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Индивид.  маршрут ребёнка с ОВЗ 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" name="Прямоугольник 121"/>
          <p:cNvSpPr/>
          <p:nvPr/>
        </p:nvSpPr>
        <p:spPr>
          <a:xfrm>
            <a:off x="7380312" y="2276872"/>
            <a:ext cx="1440160" cy="50405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ru-RU" sz="1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-Реализация  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ООП ДОУ</a:t>
            </a:r>
          </a:p>
          <a:p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Доп. образование</a:t>
            </a:r>
            <a:endParaRPr lang="ru-RU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" name="Прямоугольник 122"/>
          <p:cNvSpPr/>
          <p:nvPr/>
        </p:nvSpPr>
        <p:spPr>
          <a:xfrm>
            <a:off x="7380312" y="2924944"/>
            <a:ext cx="1440160" cy="504056"/>
          </a:xfrm>
          <a:prstGeom prst="rect">
            <a:avLst/>
          </a:prstGeom>
          <a:noFill/>
          <a:ln w="285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стенды</a:t>
            </a:r>
          </a:p>
          <a:p>
            <a:pPr>
              <a:buFontTx/>
              <a:buChar char="-"/>
            </a:pP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Сайт ДОУ.</a:t>
            </a:r>
          </a:p>
          <a:p>
            <a:pPr>
              <a:buFontTx/>
              <a:buChar char="-"/>
            </a:pP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СМИ</a:t>
            </a:r>
            <a:endParaRPr lang="ru-RU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Прямоугольник 124"/>
          <p:cNvSpPr/>
          <p:nvPr/>
        </p:nvSpPr>
        <p:spPr>
          <a:xfrm>
            <a:off x="7380312" y="1124744"/>
            <a:ext cx="1368152" cy="504056"/>
          </a:xfrm>
          <a:prstGeom prst="rect">
            <a:avLst/>
          </a:prstGeom>
          <a:noFill/>
          <a:ln w="28575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Алгоритм выявления детей с ОВЗ; </a:t>
            </a:r>
            <a:r>
              <a:rPr lang="ru-RU" sz="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ТПМПК; мониторинг динамики развития.  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" name="Прямоугольник 125"/>
          <p:cNvSpPr/>
          <p:nvPr/>
        </p:nvSpPr>
        <p:spPr>
          <a:xfrm>
            <a:off x="7380312" y="3573016"/>
            <a:ext cx="1440160" cy="432048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Реализация социальных проектов</a:t>
            </a:r>
            <a:endParaRPr lang="ru-RU" sz="9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7" name="Прямоугольник 126"/>
          <p:cNvSpPr/>
          <p:nvPr/>
        </p:nvSpPr>
        <p:spPr>
          <a:xfrm>
            <a:off x="7380312" y="4077072"/>
            <a:ext cx="1512168" cy="576064"/>
          </a:xfrm>
          <a:prstGeom prst="rect">
            <a:avLst/>
          </a:prstGeom>
          <a:noFill/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Оказание помощи участникам ИО в условиях ДОУ.  </a:t>
            </a:r>
          </a:p>
          <a:p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Оказание помощи от 0 до 3 лет не посещающим ДОУ 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Прямоугольник 127"/>
          <p:cNvSpPr/>
          <p:nvPr/>
        </p:nvSpPr>
        <p:spPr>
          <a:xfrm>
            <a:off x="7380312" y="4797152"/>
            <a:ext cx="1440160" cy="792088"/>
          </a:xfrm>
          <a:prstGeom prst="rect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>
              <a:buFontTx/>
              <a:buChar char="-"/>
            </a:pPr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Дети -освоение АОП .</a:t>
            </a:r>
          </a:p>
          <a:p>
            <a:pPr>
              <a:buFontTx/>
              <a:buChar char="-"/>
            </a:pPr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Педагоги - повышение </a:t>
            </a:r>
            <a:r>
              <a:rPr lang="ru-RU" sz="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профессион</a:t>
            </a:r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компетенции - Родители -получение </a:t>
            </a:r>
            <a:r>
              <a:rPr lang="ru-RU" sz="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квалифиц</a:t>
            </a:r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сопровождения  развития ребёнка .</a:t>
            </a:r>
          </a:p>
        </p:txBody>
      </p:sp>
      <p:sp>
        <p:nvSpPr>
          <p:cNvPr id="129" name="Прямоугольник 128"/>
          <p:cNvSpPr/>
          <p:nvPr/>
        </p:nvSpPr>
        <p:spPr>
          <a:xfrm>
            <a:off x="395536" y="1196752"/>
            <a:ext cx="1440160" cy="2880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75000"/>
              </a:schemeClr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РППС</a:t>
            </a:r>
            <a:endParaRPr lang="ru-RU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0" name="Прямоугольник 129"/>
          <p:cNvSpPr/>
          <p:nvPr/>
        </p:nvSpPr>
        <p:spPr>
          <a:xfrm>
            <a:off x="395536" y="2060848"/>
            <a:ext cx="1440160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75000"/>
              </a:schemeClr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Индивидуальные  коррекционные  занятия со специалистами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Прямоугольник 130"/>
          <p:cNvSpPr/>
          <p:nvPr/>
        </p:nvSpPr>
        <p:spPr>
          <a:xfrm>
            <a:off x="395536" y="1628800"/>
            <a:ext cx="1440160" cy="360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75000"/>
              </a:schemeClr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9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Общеразвивающие</a:t>
            </a:r>
            <a:r>
              <a:rPr lang="ru-RU" sz="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мероприятия ОД</a:t>
            </a:r>
            <a:endParaRPr lang="ru-RU" sz="9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" name="Прямоугольник 131"/>
          <p:cNvSpPr/>
          <p:nvPr/>
        </p:nvSpPr>
        <p:spPr>
          <a:xfrm>
            <a:off x="395536" y="2924944"/>
            <a:ext cx="1440160" cy="288032"/>
          </a:xfrm>
          <a:prstGeom prst="rect">
            <a:avLst/>
          </a:prstGeom>
          <a:solidFill>
            <a:srgbClr val="66FF99"/>
          </a:solidFill>
          <a:ln w="28575">
            <a:solidFill>
              <a:srgbClr val="00B05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Общеразвивающие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мероприятия ОД</a:t>
            </a:r>
            <a:endParaRPr lang="ru-RU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" name="Прямоугольник 132"/>
          <p:cNvSpPr/>
          <p:nvPr/>
        </p:nvSpPr>
        <p:spPr>
          <a:xfrm>
            <a:off x="395536" y="3284984"/>
            <a:ext cx="1440160" cy="432048"/>
          </a:xfrm>
          <a:prstGeom prst="rect">
            <a:avLst/>
          </a:prstGeom>
          <a:solidFill>
            <a:srgbClr val="66FF99"/>
          </a:solidFill>
          <a:ln w="28575">
            <a:solidFill>
              <a:srgbClr val="00B05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Групповые </a:t>
            </a:r>
            <a:r>
              <a:rPr lang="ru-RU" sz="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коррекционно</a:t>
            </a:r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развивающие  занятия  учителя - логопеда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4" name="Прямоугольник 133"/>
          <p:cNvSpPr/>
          <p:nvPr/>
        </p:nvSpPr>
        <p:spPr>
          <a:xfrm>
            <a:off x="395536" y="3789040"/>
            <a:ext cx="1440160" cy="360040"/>
          </a:xfrm>
          <a:prstGeom prst="rect">
            <a:avLst/>
          </a:prstGeom>
          <a:solidFill>
            <a:srgbClr val="66FF99"/>
          </a:solidFill>
          <a:ln w="28575">
            <a:solidFill>
              <a:srgbClr val="00B05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Индивидуальные коррекционные занятия со специалистами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Прямоугольник 134"/>
          <p:cNvSpPr/>
          <p:nvPr/>
        </p:nvSpPr>
        <p:spPr>
          <a:xfrm>
            <a:off x="395536" y="4293096"/>
            <a:ext cx="1440160" cy="504056"/>
          </a:xfrm>
          <a:prstGeom prst="rect">
            <a:avLst/>
          </a:prstGeom>
          <a:solidFill>
            <a:srgbClr val="FFCCFF"/>
          </a:solidFill>
          <a:ln w="28575">
            <a:solidFill>
              <a:srgbClr val="FF6699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Индивид. развивающие  занятия на дому</a:t>
            </a:r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6" name="Прямоугольник 135"/>
          <p:cNvSpPr/>
          <p:nvPr/>
        </p:nvSpPr>
        <p:spPr>
          <a:xfrm>
            <a:off x="395536" y="2636912"/>
            <a:ext cx="1368152" cy="216024"/>
          </a:xfrm>
          <a:prstGeom prst="rect">
            <a:avLst/>
          </a:prstGeom>
          <a:solidFill>
            <a:srgbClr val="66FF99"/>
          </a:solidFill>
          <a:ln w="28575">
            <a:solidFill>
              <a:srgbClr val="00B050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РППС</a:t>
            </a:r>
            <a:endParaRPr lang="ru-RU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Прямоугольник 138"/>
          <p:cNvSpPr/>
          <p:nvPr/>
        </p:nvSpPr>
        <p:spPr>
          <a:xfrm>
            <a:off x="395536" y="4869160"/>
            <a:ext cx="1440160" cy="432048"/>
          </a:xfrm>
          <a:prstGeom prst="rect">
            <a:avLst/>
          </a:prstGeom>
          <a:solidFill>
            <a:srgbClr val="FFCCFF"/>
          </a:solidFill>
          <a:ln w="28575">
            <a:solidFill>
              <a:srgbClr val="FF6699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Участие в мероприятия ООД в ДОУ</a:t>
            </a:r>
            <a:endParaRPr lang="ru-RU" sz="9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1" name="Прямая со стрелкой 140"/>
          <p:cNvCxnSpPr>
            <a:stCxn id="38" idx="0"/>
            <a:endCxn id="130" idx="3"/>
          </p:cNvCxnSpPr>
          <p:nvPr/>
        </p:nvCxnSpPr>
        <p:spPr>
          <a:xfrm flipH="1">
            <a:off x="1835696" y="1844824"/>
            <a:ext cx="216024" cy="432048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Прямая со стрелкой 145"/>
          <p:cNvCxnSpPr>
            <a:stCxn id="38" idx="0"/>
            <a:endCxn id="129" idx="3"/>
          </p:cNvCxnSpPr>
          <p:nvPr/>
        </p:nvCxnSpPr>
        <p:spPr>
          <a:xfrm flipH="1" flipV="1">
            <a:off x="1835696" y="1340768"/>
            <a:ext cx="216024" cy="504056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Прямая со стрелкой 153"/>
          <p:cNvCxnSpPr>
            <a:stCxn id="38" idx="0"/>
          </p:cNvCxnSpPr>
          <p:nvPr/>
        </p:nvCxnSpPr>
        <p:spPr>
          <a:xfrm flipH="1">
            <a:off x="1835696" y="1844824"/>
            <a:ext cx="216024" cy="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Прямая со стрелкой 158"/>
          <p:cNvCxnSpPr/>
          <p:nvPr/>
        </p:nvCxnSpPr>
        <p:spPr>
          <a:xfrm flipH="1" flipV="1">
            <a:off x="1835696" y="2708920"/>
            <a:ext cx="216024" cy="648072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Прямая со стрелкой 160"/>
          <p:cNvCxnSpPr/>
          <p:nvPr/>
        </p:nvCxnSpPr>
        <p:spPr>
          <a:xfrm flipH="1">
            <a:off x="1835696" y="3356992"/>
            <a:ext cx="216024" cy="648072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Прямая со стрелкой 163"/>
          <p:cNvCxnSpPr>
            <a:endCxn id="132" idx="3"/>
          </p:cNvCxnSpPr>
          <p:nvPr/>
        </p:nvCxnSpPr>
        <p:spPr>
          <a:xfrm flipH="1" flipV="1">
            <a:off x="1835696" y="3068960"/>
            <a:ext cx="216024" cy="21602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Прямая со стрелкой 164"/>
          <p:cNvCxnSpPr/>
          <p:nvPr/>
        </p:nvCxnSpPr>
        <p:spPr>
          <a:xfrm flipH="1">
            <a:off x="1835696" y="3356992"/>
            <a:ext cx="216024" cy="144016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Прямая со стрелкой 168"/>
          <p:cNvCxnSpPr>
            <a:endCxn id="122" idx="1"/>
          </p:cNvCxnSpPr>
          <p:nvPr/>
        </p:nvCxnSpPr>
        <p:spPr>
          <a:xfrm>
            <a:off x="7164288" y="2528900"/>
            <a:ext cx="216024" cy="0"/>
          </a:xfrm>
          <a:prstGeom prst="straightConnector1">
            <a:avLst/>
          </a:prstGeom>
          <a:ln w="28575">
            <a:solidFill>
              <a:schemeClr val="accent4">
                <a:lumMod val="60000"/>
                <a:lumOff val="40000"/>
              </a:schemeClr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Прямая со стрелкой 172"/>
          <p:cNvCxnSpPr/>
          <p:nvPr/>
        </p:nvCxnSpPr>
        <p:spPr>
          <a:xfrm>
            <a:off x="7164288" y="1916832"/>
            <a:ext cx="216024" cy="0"/>
          </a:xfrm>
          <a:prstGeom prst="straightConnector1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Прямая со стрелкой 173"/>
          <p:cNvCxnSpPr/>
          <p:nvPr/>
        </p:nvCxnSpPr>
        <p:spPr>
          <a:xfrm>
            <a:off x="7164288" y="1412776"/>
            <a:ext cx="216024" cy="0"/>
          </a:xfrm>
          <a:prstGeom prst="straightConnector1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Прямая со стрелкой 174"/>
          <p:cNvCxnSpPr/>
          <p:nvPr/>
        </p:nvCxnSpPr>
        <p:spPr>
          <a:xfrm>
            <a:off x="7164288" y="3212976"/>
            <a:ext cx="216024" cy="0"/>
          </a:xfrm>
          <a:prstGeom prst="straightConnector1">
            <a:avLst/>
          </a:prstGeom>
          <a:ln w="28575">
            <a:solidFill>
              <a:schemeClr val="bg2">
                <a:lumMod val="75000"/>
              </a:schemeClr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Прямая со стрелкой 175"/>
          <p:cNvCxnSpPr/>
          <p:nvPr/>
        </p:nvCxnSpPr>
        <p:spPr>
          <a:xfrm>
            <a:off x="7164288" y="3789040"/>
            <a:ext cx="216024" cy="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Прямая со стрелкой 176"/>
          <p:cNvCxnSpPr/>
          <p:nvPr/>
        </p:nvCxnSpPr>
        <p:spPr>
          <a:xfrm>
            <a:off x="7164288" y="4437112"/>
            <a:ext cx="216024" cy="0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Прямая со стрелкой 177"/>
          <p:cNvCxnSpPr/>
          <p:nvPr/>
        </p:nvCxnSpPr>
        <p:spPr>
          <a:xfrm>
            <a:off x="7164288" y="5013176"/>
            <a:ext cx="216024" cy="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Прямоугольник 179"/>
          <p:cNvSpPr/>
          <p:nvPr/>
        </p:nvSpPr>
        <p:spPr>
          <a:xfrm>
            <a:off x="3203848" y="1124744"/>
            <a:ext cx="936104" cy="576064"/>
          </a:xfrm>
          <a:prstGeom prst="rect">
            <a:avLst/>
          </a:prstGeom>
          <a:solidFill>
            <a:srgbClr val="FFCCFF"/>
          </a:solidFill>
          <a:ln w="28575">
            <a:solidFill>
              <a:schemeClr val="accent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ДОУ</a:t>
            </a:r>
            <a:endParaRPr lang="ru-RU" sz="1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2" name="Прямоугольник 181"/>
          <p:cNvSpPr/>
          <p:nvPr/>
        </p:nvSpPr>
        <p:spPr>
          <a:xfrm>
            <a:off x="1619672" y="476672"/>
            <a:ext cx="1512168" cy="576064"/>
          </a:xfrm>
          <a:prstGeom prst="rect">
            <a:avLst/>
          </a:prstGeom>
          <a:solidFill>
            <a:srgbClr val="FFCCFF"/>
          </a:solidFill>
          <a:ln w="28575">
            <a:solidFill>
              <a:schemeClr val="accent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Взаимодействие педагогов сопровождения</a:t>
            </a:r>
            <a:endParaRPr lang="ru-RU" sz="1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" name="Прямоугольник 183"/>
          <p:cNvSpPr/>
          <p:nvPr/>
        </p:nvSpPr>
        <p:spPr>
          <a:xfrm>
            <a:off x="7092280" y="476672"/>
            <a:ext cx="1728192" cy="576064"/>
          </a:xfrm>
          <a:prstGeom prst="rect">
            <a:avLst/>
          </a:prstGeom>
          <a:solidFill>
            <a:srgbClr val="FFCCFF"/>
          </a:solidFill>
          <a:ln w="28575">
            <a:solidFill>
              <a:schemeClr val="accent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Эффективный педагогический  опыт</a:t>
            </a:r>
            <a:endParaRPr lang="ru-RU" sz="1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5" name="Прямоугольник 184"/>
          <p:cNvSpPr/>
          <p:nvPr/>
        </p:nvSpPr>
        <p:spPr>
          <a:xfrm>
            <a:off x="5508104" y="476672"/>
            <a:ext cx="1512168" cy="576064"/>
          </a:xfrm>
          <a:prstGeom prst="rect">
            <a:avLst/>
          </a:prstGeom>
          <a:solidFill>
            <a:srgbClr val="FFCCFF"/>
          </a:solidFill>
          <a:ln w="28575">
            <a:solidFill>
              <a:schemeClr val="accent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Повышение квалификации </a:t>
            </a:r>
            <a:endParaRPr lang="ru-RU" sz="1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6" name="Прямоугольник 185"/>
          <p:cNvSpPr/>
          <p:nvPr/>
        </p:nvSpPr>
        <p:spPr>
          <a:xfrm>
            <a:off x="4139952" y="1124744"/>
            <a:ext cx="936104" cy="576064"/>
          </a:xfrm>
          <a:prstGeom prst="rect">
            <a:avLst/>
          </a:prstGeom>
          <a:solidFill>
            <a:srgbClr val="FFCCFF"/>
          </a:solidFill>
          <a:ln w="28575">
            <a:solidFill>
              <a:schemeClr val="accent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ТПМПК  /центр «Спутник»/</a:t>
            </a:r>
            <a:endParaRPr lang="ru-RU" sz="1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7" name="Прямоугольник 186"/>
          <p:cNvSpPr/>
          <p:nvPr/>
        </p:nvSpPr>
        <p:spPr>
          <a:xfrm>
            <a:off x="179512" y="476672"/>
            <a:ext cx="1368152" cy="576064"/>
          </a:xfrm>
          <a:prstGeom prst="rect">
            <a:avLst/>
          </a:prstGeom>
          <a:solidFill>
            <a:srgbClr val="FFCCFF"/>
          </a:solidFill>
          <a:ln w="28575">
            <a:solidFill>
              <a:schemeClr val="accent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Стимулирование.</a:t>
            </a: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Мотивация.</a:t>
            </a:r>
            <a:endParaRPr lang="ru-RU" sz="1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7" name="Прямая соединительная линия 196"/>
          <p:cNvCxnSpPr>
            <a:stCxn id="52" idx="3"/>
            <a:endCxn id="184" idx="0"/>
          </p:cNvCxnSpPr>
          <p:nvPr/>
        </p:nvCxnSpPr>
        <p:spPr>
          <a:xfrm>
            <a:off x="6804248" y="260648"/>
            <a:ext cx="1152128" cy="216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Прямая соединительная линия 199"/>
          <p:cNvCxnSpPr>
            <a:endCxn id="52" idx="1"/>
          </p:cNvCxnSpPr>
          <p:nvPr/>
        </p:nvCxnSpPr>
        <p:spPr>
          <a:xfrm flipV="1">
            <a:off x="1187624" y="260648"/>
            <a:ext cx="936104" cy="216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Прямая соединительная линия 202"/>
          <p:cNvCxnSpPr>
            <a:stCxn id="105" idx="0"/>
          </p:cNvCxnSpPr>
          <p:nvPr/>
        </p:nvCxnSpPr>
        <p:spPr>
          <a:xfrm flipH="1">
            <a:off x="4139952" y="476672"/>
            <a:ext cx="18002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Прямая соединительная линия 203"/>
          <p:cNvCxnSpPr/>
          <p:nvPr/>
        </p:nvCxnSpPr>
        <p:spPr>
          <a:xfrm>
            <a:off x="2627784" y="404664"/>
            <a:ext cx="0" cy="720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Прямая соединительная линия 204"/>
          <p:cNvCxnSpPr/>
          <p:nvPr/>
        </p:nvCxnSpPr>
        <p:spPr>
          <a:xfrm>
            <a:off x="6228184" y="404664"/>
            <a:ext cx="0" cy="720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Прямая соединительная линия 156"/>
          <p:cNvCxnSpPr>
            <a:endCxn id="180" idx="0"/>
          </p:cNvCxnSpPr>
          <p:nvPr/>
        </p:nvCxnSpPr>
        <p:spPr>
          <a:xfrm flipH="1">
            <a:off x="3671900" y="980728"/>
            <a:ext cx="468052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Прямая соединительная линия 157"/>
          <p:cNvCxnSpPr>
            <a:endCxn id="186" idx="0"/>
          </p:cNvCxnSpPr>
          <p:nvPr/>
        </p:nvCxnSpPr>
        <p:spPr>
          <a:xfrm>
            <a:off x="4211960" y="980728"/>
            <a:ext cx="396044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Прямая соединительная линия 166"/>
          <p:cNvCxnSpPr>
            <a:endCxn id="105" idx="0"/>
          </p:cNvCxnSpPr>
          <p:nvPr/>
        </p:nvCxnSpPr>
        <p:spPr>
          <a:xfrm flipH="1">
            <a:off x="4319972" y="404664"/>
            <a:ext cx="36004" cy="720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9" name="Таблица 198"/>
          <p:cNvGraphicFramePr>
            <a:graphicFrameLocks noGrp="1"/>
          </p:cNvGraphicFramePr>
          <p:nvPr/>
        </p:nvGraphicFramePr>
        <p:xfrm>
          <a:off x="2267744" y="5301208"/>
          <a:ext cx="3960440" cy="36004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3960440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 Black" pitchFamily="34" charset="0"/>
                          <a:cs typeface="Aharoni" pitchFamily="2" charset="-79"/>
                        </a:rPr>
                        <a:t>У   С   Л   О    В   И   Я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 Black" pitchFamily="34" charset="0"/>
                        <a:cs typeface="Aharoni" pitchFamily="2" charset="-79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42" name="Прямая соединительная линия 241"/>
          <p:cNvCxnSpPr/>
          <p:nvPr/>
        </p:nvCxnSpPr>
        <p:spPr>
          <a:xfrm>
            <a:off x="4139952" y="5013176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Прямая соединительная линия 244"/>
          <p:cNvCxnSpPr>
            <a:stCxn id="182" idx="3"/>
          </p:cNvCxnSpPr>
          <p:nvPr/>
        </p:nvCxnSpPr>
        <p:spPr>
          <a:xfrm>
            <a:off x="3131840" y="764704"/>
            <a:ext cx="7200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Прямая соединительная линия 247"/>
          <p:cNvCxnSpPr>
            <a:endCxn id="185" idx="1"/>
          </p:cNvCxnSpPr>
          <p:nvPr/>
        </p:nvCxnSpPr>
        <p:spPr>
          <a:xfrm flipV="1">
            <a:off x="5436096" y="764704"/>
            <a:ext cx="72008" cy="838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Прямая соединительная линия 252"/>
          <p:cNvCxnSpPr>
            <a:stCxn id="185" idx="3"/>
            <a:endCxn id="184" idx="1"/>
          </p:cNvCxnSpPr>
          <p:nvPr/>
        </p:nvCxnSpPr>
        <p:spPr>
          <a:xfrm>
            <a:off x="7020272" y="764704"/>
            <a:ext cx="7200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Прямая соединительная линия 257"/>
          <p:cNvCxnSpPr>
            <a:stCxn id="187" idx="3"/>
          </p:cNvCxnSpPr>
          <p:nvPr/>
        </p:nvCxnSpPr>
        <p:spPr>
          <a:xfrm>
            <a:off x="1547664" y="764704"/>
            <a:ext cx="7200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Прямая соединительная линия 266"/>
          <p:cNvCxnSpPr/>
          <p:nvPr/>
        </p:nvCxnSpPr>
        <p:spPr>
          <a:xfrm>
            <a:off x="8028384" y="3429000"/>
            <a:ext cx="0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Прямая соединительная линия 267"/>
          <p:cNvCxnSpPr/>
          <p:nvPr/>
        </p:nvCxnSpPr>
        <p:spPr>
          <a:xfrm>
            <a:off x="8028384" y="2780928"/>
            <a:ext cx="0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Прямая соединительная линия 269"/>
          <p:cNvCxnSpPr/>
          <p:nvPr/>
        </p:nvCxnSpPr>
        <p:spPr>
          <a:xfrm>
            <a:off x="8028384" y="1628800"/>
            <a:ext cx="0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Прямая соединительная линия 270"/>
          <p:cNvCxnSpPr/>
          <p:nvPr/>
        </p:nvCxnSpPr>
        <p:spPr>
          <a:xfrm>
            <a:off x="6444208" y="1628800"/>
            <a:ext cx="0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Прямая соединительная линия 271"/>
          <p:cNvCxnSpPr/>
          <p:nvPr/>
        </p:nvCxnSpPr>
        <p:spPr>
          <a:xfrm>
            <a:off x="6444208" y="2132856"/>
            <a:ext cx="0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Прямая соединительная линия 272"/>
          <p:cNvCxnSpPr/>
          <p:nvPr/>
        </p:nvCxnSpPr>
        <p:spPr>
          <a:xfrm>
            <a:off x="6444208" y="2780928"/>
            <a:ext cx="0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Прямая соединительная линия 273"/>
          <p:cNvCxnSpPr/>
          <p:nvPr/>
        </p:nvCxnSpPr>
        <p:spPr>
          <a:xfrm>
            <a:off x="6444208" y="3429000"/>
            <a:ext cx="0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Прямая соединительная линия 274"/>
          <p:cNvCxnSpPr/>
          <p:nvPr/>
        </p:nvCxnSpPr>
        <p:spPr>
          <a:xfrm>
            <a:off x="6444208" y="4005064"/>
            <a:ext cx="0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Прямая соединительная линия 275"/>
          <p:cNvCxnSpPr/>
          <p:nvPr/>
        </p:nvCxnSpPr>
        <p:spPr>
          <a:xfrm>
            <a:off x="6444208" y="4653136"/>
            <a:ext cx="0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/>
          <p:nvPr/>
        </p:nvCxnSpPr>
        <p:spPr>
          <a:xfrm>
            <a:off x="4139952" y="3429000"/>
            <a:ext cx="0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Прямая соединительная линия 136"/>
          <p:cNvCxnSpPr>
            <a:endCxn id="186" idx="3"/>
          </p:cNvCxnSpPr>
          <p:nvPr/>
        </p:nvCxnSpPr>
        <p:spPr>
          <a:xfrm flipH="1">
            <a:off x="5076056" y="1412776"/>
            <a:ext cx="7200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Прямая соединительная линия 142"/>
          <p:cNvCxnSpPr/>
          <p:nvPr/>
        </p:nvCxnSpPr>
        <p:spPr>
          <a:xfrm flipH="1">
            <a:off x="3131840" y="1412776"/>
            <a:ext cx="7200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Прямая со стрелкой 143"/>
          <p:cNvCxnSpPr/>
          <p:nvPr/>
        </p:nvCxnSpPr>
        <p:spPr>
          <a:xfrm flipH="1" flipV="1">
            <a:off x="1835696" y="4509120"/>
            <a:ext cx="216024" cy="216024"/>
          </a:xfrm>
          <a:prstGeom prst="straightConnector1">
            <a:avLst/>
          </a:prstGeom>
          <a:ln w="28575">
            <a:solidFill>
              <a:srgbClr val="FF6699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Прямая со стрелкой 144"/>
          <p:cNvCxnSpPr>
            <a:stCxn id="57" idx="0"/>
          </p:cNvCxnSpPr>
          <p:nvPr/>
        </p:nvCxnSpPr>
        <p:spPr>
          <a:xfrm flipH="1">
            <a:off x="1835696" y="4797152"/>
            <a:ext cx="216024" cy="216024"/>
          </a:xfrm>
          <a:prstGeom prst="straightConnector1">
            <a:avLst/>
          </a:prstGeom>
          <a:ln w="28575">
            <a:solidFill>
              <a:srgbClr val="FF6699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Прямая соединительная линия 155"/>
          <p:cNvCxnSpPr/>
          <p:nvPr/>
        </p:nvCxnSpPr>
        <p:spPr>
          <a:xfrm>
            <a:off x="8028384" y="4653136"/>
            <a:ext cx="0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Прямая соединительная линия 159"/>
          <p:cNvCxnSpPr>
            <a:stCxn id="126" idx="2"/>
          </p:cNvCxnSpPr>
          <p:nvPr/>
        </p:nvCxnSpPr>
        <p:spPr>
          <a:xfrm>
            <a:off x="8100392" y="4005064"/>
            <a:ext cx="0" cy="720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Прямая соединительная линия 162"/>
          <p:cNvCxnSpPr/>
          <p:nvPr/>
        </p:nvCxnSpPr>
        <p:spPr>
          <a:xfrm flipH="1">
            <a:off x="3131840" y="3861048"/>
            <a:ext cx="1440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Прямоугольник 137"/>
          <p:cNvSpPr/>
          <p:nvPr/>
        </p:nvSpPr>
        <p:spPr>
          <a:xfrm>
            <a:off x="3851920" y="4581128"/>
            <a:ext cx="1224136" cy="43204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Мед. работники</a:t>
            </a:r>
            <a:endParaRPr lang="ru-RU" sz="1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1224</TotalTime>
  <Words>384</Words>
  <Application>Microsoft Office PowerPoint</Application>
  <PresentationFormat>Экран (4:3)</PresentationFormat>
  <Paragraphs>104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модель инклюзивного образования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Админ</cp:lastModifiedBy>
  <cp:revision>36</cp:revision>
  <dcterms:created xsi:type="dcterms:W3CDTF">2019-02-07T06:47:28Z</dcterms:created>
  <dcterms:modified xsi:type="dcterms:W3CDTF">2019-11-28T09:27:06Z</dcterms:modified>
</cp:coreProperties>
</file>