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</p:sldMasterIdLst>
  <p:notesMasterIdLst>
    <p:notesMasterId r:id="rId17"/>
  </p:notesMasterIdLst>
  <p:sldIdLst>
    <p:sldId id="257" r:id="rId2"/>
    <p:sldId id="259" r:id="rId3"/>
    <p:sldId id="346" r:id="rId4"/>
    <p:sldId id="330" r:id="rId5"/>
    <p:sldId id="369" r:id="rId6"/>
    <p:sldId id="315" r:id="rId7"/>
    <p:sldId id="325" r:id="rId8"/>
    <p:sldId id="324" r:id="rId9"/>
    <p:sldId id="326" r:id="rId10"/>
    <p:sldId id="332" r:id="rId11"/>
    <p:sldId id="300" r:id="rId12"/>
    <p:sldId id="333" r:id="rId13"/>
    <p:sldId id="361" r:id="rId14"/>
    <p:sldId id="303" r:id="rId15"/>
    <p:sldId id="28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8" userDrawn="1">
          <p15:clr>
            <a:srgbClr val="A4A3A4"/>
          </p15:clr>
        </p15:guide>
        <p15:guide id="2" pos="28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68049"/>
    <a:srgbClr val="FEBEF2"/>
    <a:srgbClr val="E6F2CE"/>
    <a:srgbClr val="C2C7FA"/>
    <a:srgbClr val="003300"/>
    <a:srgbClr val="6600CC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-276" y="-102"/>
      </p:cViewPr>
      <p:guideLst>
        <p:guide orient="horz" pos="2168"/>
        <p:guide pos="28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99137A6-7E23-4C22-9F47-E6E5FF4DDB32}" type="datetimeFigureOut">
              <a:rPr lang="ru-RU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B37BA4-2E97-45AB-A45B-24F6C1FA7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E4C704-761E-45A2-A1E4-47C0B0971ACA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D01ACE-9A6F-4009-A9B3-965337DCB2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E2A1EB-3544-4A2D-AA61-A61FEA9D9417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58FA6B0-C7F4-41AE-B21A-0C5B2F4795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4FA843-7B2C-4299-9177-CA874E262D4F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9CDE69-908D-4EC3-9154-95E108436F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580E65-F935-4931-9F72-E376F24F902F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672ADF-8705-4B28-83BE-1F0913F5B2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44C1906-5A13-49C1-9DE4-A5F99DA4A22C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EE821A-CC5A-4D33-A6AB-B4E3A881D5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E0DB93-D66D-44BA-8CFA-A62274B0B142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360B22-1942-4813-8125-ED56563394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779647-E1F5-4DC4-BE1B-82CF8718819E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E86C77-7D01-4158-9987-8D0033AC4A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FFBF4F-337A-416C-85F4-998A72093222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AADA3A-95CB-4154-B5F6-5E3326008E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51D7E6-4A23-479C-954F-AD0A2C1B8896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18F9C1-B078-4098-8210-307DA9D0D8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7DD02D-32FB-4BCA-B536-782CCC5A318F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8E7AB4-4F86-41CD-9781-0A9026D3BB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9FA4C7-6FF7-4D3D-82FB-32C0628A0F2A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A7C76C-6884-4B17-AB4F-0E71B1F27E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B7C693DC-0D00-4ABF-933C-2415E1FD6D5D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B63AC0E2-1191-4778-8A30-46C7E9762F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7338" y="333375"/>
            <a:ext cx="8497887" cy="63817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ru-RU" alt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Муниципальное</a:t>
            </a:r>
            <a:r>
              <a:rPr lang="en-US" altLang="ru-RU" sz="20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бюджетное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дошкольное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altLang="ru-RU" sz="20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altLang="en-US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образовательное</a:t>
            </a:r>
            <a:r>
              <a:rPr lang="en-US" altLang="ru-RU" sz="20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учреждение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altLang="ru-RU" sz="20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altLang="ru-RU" sz="20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en-US" sz="20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«</a:t>
            </a:r>
            <a:r>
              <a:rPr lang="en-US" altLang="en-US" sz="2000" b="1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Детский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сад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комбинированного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вида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№</a:t>
            </a:r>
            <a:r>
              <a:rPr lang="en-US" altLang="ru-RU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25</a:t>
            </a:r>
            <a:r>
              <a:rPr lang="en-US" altLang="en-US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»</a:t>
            </a:r>
            <a:r>
              <a:rPr lang="en-US" sz="20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endParaRPr lang="ru-RU" dirty="0" smtClean="0">
              <a:latin typeface="+mj-lt"/>
            </a:endParaRPr>
          </a:p>
          <a:p>
            <a:pPr algn="ctr"/>
            <a:endParaRPr lang="ru-RU" dirty="0" smtClean="0">
              <a:latin typeface="+mj-lt"/>
            </a:endParaRPr>
          </a:p>
          <a:p>
            <a:pPr algn="ctr"/>
            <a:r>
              <a:rPr lang="ru-RU" sz="3000" dirty="0" smtClean="0">
                <a:latin typeface="+mj-lt"/>
              </a:rPr>
              <a:t> </a:t>
            </a:r>
            <a:r>
              <a:rPr lang="ru-RU" sz="3000" b="1" dirty="0" smtClean="0">
                <a:solidFill>
                  <a:srgbClr val="002060"/>
                </a:solidFill>
                <a:latin typeface="+mj-lt"/>
              </a:rPr>
              <a:t>ПРИОРИТЕТНЫЕ НАПРАВЛЕНИЯ РАЗВИТИЯ СИСТЕМЫ ОБРАЗОВАНИЯ </a:t>
            </a: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+mj-lt"/>
              </a:rPr>
              <a:t>на 2025-2030 гг. </a:t>
            </a:r>
          </a:p>
          <a:p>
            <a:pPr algn="ctr"/>
            <a:endParaRPr lang="ru-RU" sz="3000" b="1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+mj-lt"/>
              </a:rPr>
              <a:t>Регион и муниципалитет </a:t>
            </a:r>
            <a:r>
              <a:rPr lang="ru-RU" sz="30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</a:t>
            </a:r>
            <a:endParaRPr lang="ru-RU" sz="30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80000"/>
              </a:lnSpc>
            </a:pPr>
            <a:endParaRPr lang="ru-RU" b="1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ru-RU" sz="24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ru-RU" sz="36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>
              <a:lnSpc>
                <a:spcPct val="80000"/>
              </a:lnSpc>
            </a:pPr>
            <a:r>
              <a:rPr lang="ru-RU" sz="19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Подготовила старший воспитатель </a:t>
            </a:r>
          </a:p>
          <a:p>
            <a:pPr algn="r">
              <a:lnSpc>
                <a:spcPct val="80000"/>
              </a:lnSpc>
            </a:pPr>
            <a:endParaRPr lang="ru-RU" sz="19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>
              <a:lnSpc>
                <a:spcPct val="80000"/>
              </a:lnSpc>
            </a:pPr>
            <a:r>
              <a:rPr lang="ru-RU" sz="19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Шмакова Зинаида Васильевна</a:t>
            </a:r>
            <a:r>
              <a:rPr lang="ru-RU" sz="20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……</a:t>
            </a:r>
            <a:endParaRPr lang="ru-RU" sz="18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г.Ачинск </a:t>
            </a:r>
          </a:p>
          <a:p>
            <a:pPr algn="r" eaLnBrk="1" hangingPunct="1">
              <a:lnSpc>
                <a:spcPct val="80000"/>
              </a:lnSpc>
            </a:pPr>
            <a:endParaRPr lang="ru-RU" sz="18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2025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612845"/>
            <a:ext cx="828092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+mn-lt"/>
              </a:rPr>
              <a:t>ОСНОВНЫЕ КРАЕВЫЕ ИДЕИ</a:t>
            </a:r>
          </a:p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+mn-lt"/>
              </a:rPr>
              <a:t> </a:t>
            </a:r>
          </a:p>
          <a:p>
            <a:r>
              <a:rPr lang="ru-RU" sz="2000" dirty="0" smtClean="0">
                <a:latin typeface="+mn-lt"/>
              </a:rPr>
              <a:t></a:t>
            </a:r>
            <a:r>
              <a:rPr lang="ru-RU" sz="2000" b="1" dirty="0" smtClean="0">
                <a:latin typeface="+mn-lt"/>
              </a:rPr>
              <a:t>Увеличение доли детей 5-7 лет в программах дополнительного образования С 2025 года в дополнительные </a:t>
            </a:r>
            <a:r>
              <a:rPr lang="ru-RU" sz="2000" b="1" dirty="0" err="1" smtClean="0">
                <a:latin typeface="+mn-lt"/>
              </a:rPr>
              <a:t>общеразвивающие</a:t>
            </a:r>
            <a:r>
              <a:rPr lang="ru-RU" sz="2000" b="1" dirty="0" smtClean="0">
                <a:latin typeface="+mn-lt"/>
              </a:rPr>
              <a:t> программы включены дополнительно 8% (38 950 чел.) детей в возрасте от 5 до 7 лет. </a:t>
            </a:r>
          </a:p>
          <a:p>
            <a:r>
              <a:rPr lang="ru-RU" sz="2000" dirty="0" smtClean="0">
                <a:latin typeface="+mn-lt"/>
              </a:rPr>
              <a:t></a:t>
            </a:r>
            <a:r>
              <a:rPr lang="ru-RU" sz="2000" b="1" dirty="0" smtClean="0">
                <a:latin typeface="+mn-lt"/>
              </a:rPr>
              <a:t>Расширение сети специализированных классов (до 250) В настоящее время функционирует 124 класса. </a:t>
            </a:r>
          </a:p>
          <a:p>
            <a:r>
              <a:rPr lang="ru-RU" sz="2000" dirty="0" smtClean="0">
                <a:latin typeface="+mn-lt"/>
              </a:rPr>
              <a:t></a:t>
            </a:r>
            <a:r>
              <a:rPr lang="ru-RU" sz="2000" b="1" dirty="0" smtClean="0">
                <a:latin typeface="+mn-lt"/>
              </a:rPr>
              <a:t>Модернизация системы выявления и развития способностей Повышение эффективности системы выявления и развития способностей детей </a:t>
            </a:r>
          </a:p>
          <a:p>
            <a:r>
              <a:rPr lang="ru-RU" sz="2000" dirty="0" smtClean="0">
                <a:latin typeface="+mn-lt"/>
              </a:rPr>
              <a:t></a:t>
            </a:r>
            <a:r>
              <a:rPr lang="ru-RU" sz="2000" b="1" dirty="0" smtClean="0">
                <a:latin typeface="+mn-lt"/>
              </a:rPr>
              <a:t>Финансовая поддержка одаренных детей и молодежи На региональном уровне запланировано значительное увеличение средств на выплату грантов, выплат, премий, поощрений для одаренных детей и молодежи.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337300"/>
          </a:xfrm>
        </p:spPr>
        <p:txBody>
          <a:bodyPr/>
          <a:lstStyle/>
          <a:p>
            <a:pPr marL="0" indent="358775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+mn-lt"/>
              </a:rPr>
              <a:t>НАЦИОНАЛЬНЫЙ ПРОЕКТ «МОЛОДЕЖЬ И ДЕТИ» ФЕДЕРАЛЬНЫЙ ПРОЕКТ «ПЕДАГОГИ И НАСТАВНИКИ» </a:t>
            </a:r>
          </a:p>
          <a:p>
            <a:r>
              <a:rPr lang="ru-RU" sz="2000" b="1" dirty="0" smtClean="0">
                <a:solidFill>
                  <a:srgbClr val="990033"/>
                </a:solidFill>
                <a:latin typeface="+mn-lt"/>
              </a:rPr>
              <a:t>Цель: </a:t>
            </a:r>
            <a:r>
              <a:rPr lang="ru-RU" sz="2000" b="1" dirty="0" smtClean="0">
                <a:latin typeface="+mn-lt"/>
              </a:rPr>
              <a:t>сокращение количества вакантных должностей в образовательных организациях </a:t>
            </a:r>
          </a:p>
          <a:p>
            <a:r>
              <a:rPr lang="ru-RU" sz="2000" b="1" dirty="0" smtClean="0">
                <a:solidFill>
                  <a:srgbClr val="990033"/>
                </a:solidFill>
                <a:latin typeface="+mn-lt"/>
              </a:rPr>
              <a:t>НАПРАВЛЕНИЯ МЕРОПРИЯТИЙ ПРОЕКТА </a:t>
            </a:r>
          </a:p>
          <a:p>
            <a:r>
              <a:rPr lang="ru-RU" sz="2000" b="1" dirty="0" smtClean="0">
                <a:latin typeface="+mn-lt"/>
              </a:rPr>
              <a:t>Поддержка деятельности, обучение советников директора по воспитанию и взаимодействию с детскими общественными объединениями </a:t>
            </a:r>
          </a:p>
          <a:p>
            <a:r>
              <a:rPr lang="ru-RU" sz="2000" b="1" dirty="0" smtClean="0">
                <a:latin typeface="+mn-lt"/>
              </a:rPr>
              <a:t>Обеспечение функционирования муниципальных координаторов системы патриотического воспитания </a:t>
            </a:r>
          </a:p>
          <a:p>
            <a:r>
              <a:rPr lang="ru-RU" sz="2000" b="1" dirty="0" smtClean="0">
                <a:latin typeface="+mn-lt"/>
              </a:rPr>
              <a:t>Подготовка будущих педагогов на базе образовательных организаций высшего образования </a:t>
            </a:r>
          </a:p>
          <a:p>
            <a:r>
              <a:rPr lang="ru-RU" sz="2000" b="1" dirty="0" smtClean="0">
                <a:latin typeface="+mn-lt"/>
              </a:rPr>
              <a:t>Ежемесячное денежное вознаграждение за классное руководство </a:t>
            </a:r>
          </a:p>
          <a:p>
            <a:r>
              <a:rPr lang="ru-RU" sz="2000" b="1" dirty="0" smtClean="0">
                <a:latin typeface="+mn-lt"/>
              </a:rPr>
              <a:t>Всероссийская премия «Новая философия воспитания» </a:t>
            </a:r>
          </a:p>
          <a:p>
            <a:r>
              <a:rPr lang="ru-RU" sz="2000" b="1" dirty="0" smtClean="0">
                <a:latin typeface="+mn-lt"/>
              </a:rPr>
              <a:t>Программа «Земский учитель»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764704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0033"/>
                </a:solidFill>
                <a:latin typeface="+mn-lt"/>
              </a:rPr>
              <a:t>НАЦИОНАЛЬНЫЙ ПРОЕКТ «МОЛОДЕЖЬ И ДЕТИ» ФЕДЕРАЛЬНЫЙ ПРОЕКТ «ПРОФЕССИОНАЛИТЕТ»</a:t>
            </a:r>
          </a:p>
          <a:p>
            <a:endParaRPr lang="ru-RU" sz="2400" b="1" dirty="0" smtClean="0">
              <a:latin typeface="+mn-lt"/>
            </a:endParaRPr>
          </a:p>
          <a:p>
            <a:r>
              <a:rPr lang="ru-RU" sz="2400" b="1" dirty="0" smtClean="0">
                <a:latin typeface="+mn-lt"/>
              </a:rPr>
              <a:t> </a:t>
            </a:r>
            <a:r>
              <a:rPr lang="ru-RU" sz="3200" b="1" dirty="0" smtClean="0">
                <a:solidFill>
                  <a:srgbClr val="990033"/>
                </a:solidFill>
                <a:latin typeface="+mn-lt"/>
              </a:rPr>
              <a:t>Цель: </a:t>
            </a:r>
            <a:r>
              <a:rPr lang="ru-RU" sz="2400" b="1" dirty="0" smtClean="0">
                <a:latin typeface="+mn-lt"/>
              </a:rPr>
              <a:t>подготовка кадров под запрос экономики. До конца 2030 года планируется подготовить 2 млн. специалистов для ключевых отраслей экономики 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611560" y="548680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33"/>
                </a:solidFill>
              </a:rPr>
              <a:t>НАЦИОНАЛЬНЫЙ ПРОЕКТ «БЕСПИЛОТНЫЕ АВИАЦИОННЫЕ СИСТЕМЫ» </a:t>
            </a:r>
            <a:endParaRPr lang="ru-RU" sz="2800" dirty="0">
              <a:solidFill>
                <a:srgbClr val="990033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1988840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990033"/>
                </a:solidFill>
                <a:latin typeface="+mn-lt"/>
              </a:rPr>
              <a:t>Федеральные проекты: </a:t>
            </a:r>
          </a:p>
          <a:p>
            <a:r>
              <a:rPr lang="ru-RU" sz="2000" b="1" dirty="0" smtClean="0">
                <a:latin typeface="+mn-lt"/>
              </a:rPr>
              <a:t>«Стимулирование спроса на отечественные БАС» </a:t>
            </a:r>
          </a:p>
          <a:p>
            <a:r>
              <a:rPr lang="ru-RU" sz="2000" b="1" dirty="0" smtClean="0">
                <a:latin typeface="+mn-lt"/>
              </a:rPr>
              <a:t>«Разработка, стандартизация и серийное производство БАС и комплектующих» </a:t>
            </a:r>
          </a:p>
          <a:p>
            <a:r>
              <a:rPr lang="ru-RU" sz="2000" b="1" dirty="0" smtClean="0">
                <a:latin typeface="+mn-lt"/>
              </a:rPr>
              <a:t>«Развитие инфраструктуры, обеспечение безопасности и формирование специализированной системы сертификации БАС» </a:t>
            </a:r>
          </a:p>
          <a:p>
            <a:r>
              <a:rPr lang="ru-RU" sz="2000" b="1" dirty="0" smtClean="0">
                <a:latin typeface="+mn-lt"/>
              </a:rPr>
              <a:t>«Кадры для беспилотных авиационных систем» </a:t>
            </a:r>
          </a:p>
          <a:p>
            <a:r>
              <a:rPr lang="ru-RU" sz="2000" b="1" dirty="0" smtClean="0">
                <a:latin typeface="+mn-lt"/>
              </a:rPr>
              <a:t>«Фундаментальные и перспективные исследования в сфере БАС» </a:t>
            </a:r>
          </a:p>
          <a:p>
            <a:pPr algn="ctr"/>
            <a:r>
              <a:rPr lang="ru-RU" i="1" dirty="0" smtClean="0">
                <a:latin typeface="+mn-lt"/>
              </a:rPr>
              <a:t>При успешном прохождении министерством образования конкурсного отбора на предоставление субсидии в 2025 году </a:t>
            </a:r>
            <a:r>
              <a:rPr lang="ru-RU" b="1" i="1" dirty="0" smtClean="0">
                <a:latin typeface="+mn-lt"/>
              </a:rPr>
              <a:t>в крае будет создано 17 кружков на базе школ и Центр практической подготовки на базе Красноярского политехнического техникума. </a:t>
            </a:r>
            <a:endParaRPr lang="ru-RU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ъект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165850"/>
          </a:xfrm>
        </p:spPr>
        <p:txBody>
          <a:bodyPr/>
          <a:lstStyle/>
          <a:p>
            <a:pPr marL="358775" indent="358775" eaLnBrk="1" hangingPunct="1">
              <a:buFontTx/>
              <a:buNone/>
            </a:pPr>
            <a:r>
              <a:rPr lang="ru-RU" sz="2800" b="1" dirty="0" smtClean="0">
                <a:solidFill>
                  <a:srgbClr val="003300"/>
                </a:solidFill>
                <a:latin typeface="Times New Roman" panose="02020603050405020304" pitchFamily="18" charset="0"/>
              </a:rPr>
              <a:t> </a:t>
            </a:r>
            <a:endParaRPr lang="ru-RU" sz="1800" b="1" dirty="0" smtClean="0">
              <a:solidFill>
                <a:srgbClr val="003300"/>
              </a:solidFill>
              <a:latin typeface="Bodoni MT Poster Compressed" panose="02070706080601050204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94945" y="188595"/>
            <a:ext cx="8871585" cy="65062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marL="0" marR="0" lvl="0" indent="449580" algn="just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35846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+mn-lt"/>
              </a:rPr>
              <a:t>НАПРАВЛЕНИЯ РАБОТЫ МУНИЦИПАЛИТЕТА: ФЕДЕРАЛЬНЫЙ ПРОЕКТ «ВСЕ ЛУЧШЕЕ ДЕТЯМ» </a:t>
            </a:r>
          </a:p>
          <a:p>
            <a:endParaRPr lang="ru-RU" dirty="0" smtClean="0">
              <a:latin typeface="+mn-lt"/>
            </a:endParaRPr>
          </a:p>
          <a:p>
            <a:r>
              <a:rPr lang="ru-RU" dirty="0" smtClean="0">
                <a:latin typeface="+mn-lt"/>
              </a:rPr>
              <a:t>Увеличение доли детей 5-7 лет в программах дополнительного образования В том числе увеличение количества дополнительных </a:t>
            </a:r>
            <a:r>
              <a:rPr lang="ru-RU" dirty="0" err="1" smtClean="0">
                <a:latin typeface="+mn-lt"/>
              </a:rPr>
              <a:t>общеразвивающих</a:t>
            </a:r>
            <a:r>
              <a:rPr lang="ru-RU" dirty="0" smtClean="0">
                <a:latin typeface="+mn-lt"/>
              </a:rPr>
              <a:t> программ </a:t>
            </a:r>
            <a:r>
              <a:rPr lang="ru-RU" dirty="0" err="1" smtClean="0">
                <a:latin typeface="+mn-lt"/>
              </a:rPr>
              <a:t>естественно-научного</a:t>
            </a:r>
            <a:r>
              <a:rPr lang="ru-RU" dirty="0" smtClean="0">
                <a:latin typeface="+mn-lt"/>
              </a:rPr>
              <a:t> и технологического направления </a:t>
            </a:r>
          </a:p>
          <a:p>
            <a:endParaRPr lang="ru-RU" dirty="0" smtClean="0">
              <a:latin typeface="+mn-lt"/>
            </a:endParaRPr>
          </a:p>
          <a:p>
            <a:r>
              <a:rPr lang="ru-RU" dirty="0" smtClean="0">
                <a:latin typeface="+mn-lt"/>
              </a:rPr>
              <a:t>Выстраивание работы по выявлению и развитию способностей детей </a:t>
            </a:r>
            <a:r>
              <a:rPr lang="ru-RU" b="1" dirty="0" smtClean="0">
                <a:latin typeface="+mn-lt"/>
              </a:rPr>
              <a:t>ФЕДЕРАЛЬНЫЙ ПРОЕКТ «ПЕДАГОГИ И НАСТАВНИКИ» </a:t>
            </a:r>
          </a:p>
          <a:p>
            <a:endParaRPr lang="ru-RU" dirty="0" smtClean="0">
              <a:latin typeface="+mn-lt"/>
            </a:endParaRPr>
          </a:p>
          <a:p>
            <a:r>
              <a:rPr lang="ru-RU" dirty="0" smtClean="0">
                <a:latin typeface="+mn-lt"/>
              </a:rPr>
              <a:t>Прогнозирование потребности в кадрах на долгосрочный период </a:t>
            </a:r>
          </a:p>
          <a:p>
            <a:endParaRPr lang="ru-RU" dirty="0" smtClean="0">
              <a:latin typeface="+mn-lt"/>
            </a:endParaRPr>
          </a:p>
          <a:p>
            <a:r>
              <a:rPr lang="ru-RU" dirty="0" smtClean="0">
                <a:latin typeface="+mn-lt"/>
              </a:rPr>
              <a:t>Определение комплекса мер по решению проблемы кадрового дефицита </a:t>
            </a:r>
            <a:r>
              <a:rPr lang="ru-RU" b="1" dirty="0" smtClean="0">
                <a:latin typeface="+mn-lt"/>
              </a:rPr>
              <a:t>ФЕДЕРАЛЬНЫЙ ПРОЕКТ «ПРОФЕССИОНАЛИТЕТ» НАЦИОНАЛЬНЫЙ ПРОЕКТ «БАС» </a:t>
            </a:r>
          </a:p>
          <a:p>
            <a:endParaRPr lang="ru-RU" dirty="0" smtClean="0">
              <a:latin typeface="+mn-lt"/>
            </a:endParaRPr>
          </a:p>
          <a:p>
            <a:r>
              <a:rPr lang="ru-RU" dirty="0" smtClean="0">
                <a:latin typeface="+mn-lt"/>
              </a:rPr>
              <a:t>Выстраивание системы ранней профориентации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Box 3"/>
          <p:cNvSpPr txBox="1">
            <a:spLocks noChangeArrowheads="1"/>
          </p:cNvSpPr>
          <p:nvPr/>
        </p:nvSpPr>
        <p:spPr bwMode="auto">
          <a:xfrm>
            <a:off x="323850" y="2104390"/>
            <a:ext cx="8496300" cy="1499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noAutofit/>
          </a:bodyPr>
          <a:lstStyle/>
          <a:p>
            <a:pPr algn="ctr"/>
            <a:r>
              <a:rPr lang="ru-RU" sz="5400" b="1">
                <a:solidFill>
                  <a:srgbClr val="92D050"/>
                </a:solidFill>
              </a:rPr>
              <a:t> </a:t>
            </a:r>
          </a:p>
          <a:p>
            <a:pPr algn="ctr"/>
            <a:r>
              <a:rPr lang="ru-RU" sz="5400" b="1">
                <a:solidFill>
                  <a:srgbClr val="C00000"/>
                </a:solidFill>
              </a:rPr>
              <a:t>Благодарю за внимание!</a:t>
            </a:r>
          </a:p>
          <a:p>
            <a:pPr algn="ctr"/>
            <a:endParaRPr lang="ru-RU" sz="5400" b="1">
              <a:solidFill>
                <a:srgbClr val="92D050"/>
              </a:solidFill>
            </a:endParaRPr>
          </a:p>
          <a:p>
            <a:pPr algn="ctr"/>
            <a:endParaRPr lang="ru-RU" sz="5400" b="1" i="1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624998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	                                       </a:t>
            </a:r>
            <a:r>
              <a:rPr lang="ru-RU" dirty="0" smtClean="0"/>
              <a:t>    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764705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+mj-lt"/>
              </a:rPr>
              <a:t>Указ Президента РФ от 07.05.2024 № 309 -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национальные цели развития на период до 2030 года и на перспективу до 2036 года </a:t>
            </a:r>
          </a:p>
          <a:p>
            <a:r>
              <a:rPr lang="ru-RU" b="1" dirty="0" smtClean="0">
                <a:latin typeface="+mj-lt"/>
              </a:rPr>
              <a:t>сохранение населения, укрепление здоровья и повышение благополучия людей, поддержка семьи </a:t>
            </a:r>
          </a:p>
          <a:p>
            <a:r>
              <a:rPr lang="ru-RU" b="1" dirty="0" smtClean="0">
                <a:latin typeface="+mj-lt"/>
              </a:rPr>
              <a:t>реализация потенциала каждого человека, развитие его талантов, воспитание патриотичной и социально ответственной личности </a:t>
            </a:r>
          </a:p>
          <a:p>
            <a:r>
              <a:rPr lang="ru-RU" b="1" dirty="0" smtClean="0">
                <a:latin typeface="+mj-lt"/>
              </a:rPr>
              <a:t>комфортная и безопасная среда для жизни </a:t>
            </a:r>
          </a:p>
          <a:p>
            <a:r>
              <a:rPr lang="ru-RU" b="1" dirty="0" smtClean="0">
                <a:latin typeface="+mj-lt"/>
              </a:rPr>
              <a:t>экологическое благополучие </a:t>
            </a:r>
          </a:p>
          <a:p>
            <a:r>
              <a:rPr lang="ru-RU" b="1" dirty="0" smtClean="0">
                <a:latin typeface="+mj-lt"/>
              </a:rPr>
              <a:t>устойчивая и динамичная экономика </a:t>
            </a:r>
          </a:p>
          <a:p>
            <a:r>
              <a:rPr lang="ru-RU" b="1" dirty="0" smtClean="0">
                <a:latin typeface="+mj-lt"/>
              </a:rPr>
              <a:t>технологическое лидерство </a:t>
            </a:r>
          </a:p>
          <a:p>
            <a:r>
              <a:rPr lang="ru-RU" b="1" dirty="0" smtClean="0">
                <a:latin typeface="+mj-lt"/>
              </a:rPr>
              <a:t>цифровая трансформация государственного и муниципального управления, экономики и социальной сферы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8"/>
          <p:cNvSpPr txBox="1">
            <a:spLocks noChangeArrowheads="1"/>
          </p:cNvSpPr>
          <p:nvPr/>
        </p:nvSpPr>
        <p:spPr bwMode="auto">
          <a:xfrm>
            <a:off x="5072063" y="1785938"/>
            <a:ext cx="200025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0482" name="Rectangle 9"/>
          <p:cNvSpPr>
            <a:spLocks noGrp="1" noChangeArrowheads="1"/>
          </p:cNvSpPr>
          <p:nvPr>
            <p:ph type="title"/>
          </p:nvPr>
        </p:nvSpPr>
        <p:spPr>
          <a:xfrm>
            <a:off x="443865" y="260351"/>
            <a:ext cx="8336915" cy="5688929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solidFill>
                  <a:srgbClr val="990033"/>
                </a:solidFill>
                <a:effectLst/>
                <a:latin typeface="+mn-lt"/>
              </a:rPr>
              <a:t>Указ Президента РФ </a:t>
            </a:r>
            <a:r>
              <a:rPr lang="ru-RU" sz="3100" b="0" dirty="0" smtClean="0">
                <a:solidFill>
                  <a:srgbClr val="990033"/>
                </a:solidFill>
                <a:effectLst/>
                <a:latin typeface="+mn-lt"/>
              </a:rPr>
              <a:t>от 07.05.2024 № 309 </a:t>
            </a:r>
            <a:r>
              <a:rPr lang="ru-RU" sz="3100" dirty="0" smtClean="0">
                <a:solidFill>
                  <a:srgbClr val="990033"/>
                </a:solidFill>
                <a:effectLst/>
                <a:latin typeface="+mn-lt"/>
              </a:rPr>
              <a:t>– целевые показатели:</a:t>
            </a:r>
            <a:r>
              <a:rPr lang="ru-RU" sz="1800" dirty="0" smtClean="0">
                <a:solidFill>
                  <a:srgbClr val="990033"/>
                </a:solidFill>
                <a:latin typeface="+mn-lt"/>
              </a:rPr>
              <a:t/>
            </a:r>
            <a:br>
              <a:rPr lang="ru-RU" sz="1800" dirty="0" smtClean="0">
                <a:solidFill>
                  <a:srgbClr val="990033"/>
                </a:solidFill>
                <a:latin typeface="+mn-lt"/>
              </a:rPr>
            </a:br>
            <a:r>
              <a:rPr lang="ru-RU" sz="18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+mn-lt"/>
              </a:rPr>
            </a:br>
            <a:r>
              <a:rPr lang="ru-RU" sz="1800" dirty="0" smtClean="0">
                <a:solidFill>
                  <a:srgbClr val="002060"/>
                </a:solidFill>
                <a:latin typeface="+mn-lt"/>
              </a:rPr>
              <a:t></a:t>
            </a:r>
            <a:r>
              <a:rPr lang="ru-RU" sz="1800" b="0" dirty="0" smtClean="0">
                <a:solidFill>
                  <a:srgbClr val="002060"/>
                </a:solidFill>
                <a:latin typeface="+mn-lt"/>
              </a:rPr>
              <a:t>создание к 2030 году условий для воспитания гармонично развитой, патриотичной и социально ответственной личности на основе традиционных российских духовно-нравственных и культурно-исторических ценностей </a:t>
            </a:r>
            <a:br>
              <a:rPr lang="ru-RU" sz="1800" b="0" dirty="0" smtClean="0">
                <a:solidFill>
                  <a:srgbClr val="002060"/>
                </a:solidFill>
                <a:latin typeface="+mn-lt"/>
              </a:rPr>
            </a:br>
            <a:r>
              <a:rPr lang="ru-RU" sz="1800" b="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1800" b="0" dirty="0" smtClean="0">
                <a:solidFill>
                  <a:srgbClr val="002060"/>
                </a:solidFill>
                <a:latin typeface="+mn-lt"/>
              </a:rPr>
            </a:br>
            <a:r>
              <a:rPr lang="ru-RU" sz="1800" b="0" dirty="0" smtClean="0">
                <a:solidFill>
                  <a:srgbClr val="002060"/>
                </a:solidFill>
                <a:latin typeface="+mn-lt"/>
              </a:rPr>
              <a:t>обеспечение к 2030 году функционирования эффективной системы выявления, поддержки и развития способностей и талантов детей и молодежи, основанной на принципах ответственности, справедливости, всеобщности и направленной на самоопределение и профессиональную ориентацию 100 процентов обучающихся </a:t>
            </a:r>
            <a:br>
              <a:rPr lang="ru-RU" sz="1800" b="0" dirty="0" smtClean="0">
                <a:solidFill>
                  <a:srgbClr val="002060"/>
                </a:solidFill>
                <a:latin typeface="+mn-lt"/>
              </a:rPr>
            </a:br>
            <a:r>
              <a:rPr lang="ru-RU" sz="1800" b="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1800" b="0" dirty="0" smtClean="0">
                <a:solidFill>
                  <a:srgbClr val="002060"/>
                </a:solidFill>
                <a:latin typeface="+mn-lt"/>
              </a:rPr>
            </a:br>
            <a:r>
              <a:rPr lang="ru-RU" sz="1800" b="0" dirty="0" smtClean="0">
                <a:solidFill>
                  <a:srgbClr val="002060"/>
                </a:solidFill>
                <a:latin typeface="+mn-lt"/>
              </a:rPr>
              <a:t>завершение до конца 2030 года капитального ремонта зданий дошкольных образовательных организаций и общеобразовательных организаций, признанных нуждающимися в проведении такого ремонта по состоянию на 1 января 2025 г.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sym typeface="+mn-ea"/>
              </a:rPr>
              <a:t>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6" name="Rectangle 3"/>
          <p:cNvSpPr>
            <a:spLocks noGrp="1"/>
          </p:cNvSpPr>
          <p:nvPr>
            <p:ph idx="1"/>
          </p:nvPr>
        </p:nvSpPr>
        <p:spPr>
          <a:xfrm>
            <a:off x="395536" y="1052513"/>
            <a:ext cx="8291264" cy="56165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ru-RU" b="1" dirty="0" smtClean="0">
              <a:solidFill>
                <a:srgbClr val="0033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sz="2000" b="1" dirty="0" smtClean="0">
                <a:latin typeface="Century Schoolbook" panose="02040604050505020304" pitchFamily="18" charset="0"/>
              </a:rPr>
              <a:t>  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</a:t>
            </a:r>
          </a:p>
          <a:p>
            <a:pPr>
              <a:buNone/>
            </a:pPr>
            <a:r>
              <a:rPr lang="ru-RU" sz="2400" dirty="0" smtClean="0"/>
              <a:t>   увеличение к 2030 году </a:t>
            </a:r>
            <a:r>
              <a:rPr lang="ru-RU" sz="2400" b="1" dirty="0" smtClean="0"/>
              <a:t>до 95 процентов доли использования российского программного обеспечения в государственных органах, государственных корпорациях, государственных компаниях и хозяйственных обществах 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</a:t>
            </a:r>
          </a:p>
          <a:p>
            <a:pPr>
              <a:buNone/>
            </a:pPr>
            <a:r>
              <a:rPr lang="ru-RU" sz="2400" dirty="0" smtClean="0"/>
              <a:t>   увеличение к 2030 году </a:t>
            </a:r>
            <a:r>
              <a:rPr lang="ru-RU" sz="2400" b="1" dirty="0" smtClean="0"/>
              <a:t>до 99 процентов доли предоставления массовых социально значимых государственных и муниципальных услуг в электронной форме, в том числе внедрение системы поддержки принятия решений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None/>
            </a:pP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	 </a:t>
            </a:r>
          </a:p>
          <a:p>
            <a:pPr>
              <a:lnSpc>
                <a:spcPct val="80000"/>
              </a:lnSpc>
              <a:buNone/>
            </a:pPr>
            <a:r>
              <a:rPr lang="ru-RU" sz="18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2000" b="1" dirty="0" smtClean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48680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0033"/>
                </a:solidFill>
                <a:latin typeface="+mj-lt"/>
              </a:rPr>
              <a:t>Указ Президента РФ </a:t>
            </a:r>
            <a:r>
              <a:rPr lang="ru-RU" sz="3200" dirty="0" smtClean="0">
                <a:solidFill>
                  <a:srgbClr val="990033"/>
                </a:solidFill>
                <a:latin typeface="+mj-lt"/>
              </a:rPr>
              <a:t>от 07.05.2024 № 309 – </a:t>
            </a:r>
            <a:r>
              <a:rPr lang="ru-RU" sz="3200" b="1" dirty="0" smtClean="0">
                <a:solidFill>
                  <a:srgbClr val="990033"/>
                </a:solidFill>
                <a:latin typeface="+mj-lt"/>
              </a:rPr>
              <a:t>целевые показатели</a:t>
            </a:r>
          </a:p>
          <a:p>
            <a:pPr algn="ctr"/>
            <a:endParaRPr lang="ru-RU" sz="3200" b="1" dirty="0" smtClean="0">
              <a:solidFill>
                <a:srgbClr val="990033"/>
              </a:solidFill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990033"/>
                </a:solidFill>
                <a:latin typeface="+mj-lt"/>
              </a:rPr>
              <a:t> </a:t>
            </a:r>
          </a:p>
          <a:p>
            <a:pPr algn="ctr"/>
            <a:endParaRPr lang="ru-RU" sz="3200" dirty="0">
              <a:solidFill>
                <a:srgbClr val="99003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1200" b="1" dirty="0" smtClean="0">
                <a:solidFill>
                  <a:srgbClr val="990033"/>
                </a:solidFill>
              </a:rPr>
              <a:t>НАЦИОНАЛЬНЫЕ ПРОЕКТЫ </a:t>
            </a:r>
          </a:p>
          <a:p>
            <a:pPr algn="ctr">
              <a:buNone/>
            </a:pPr>
            <a:r>
              <a:rPr lang="ru-RU" sz="11200" b="1" dirty="0" smtClean="0">
                <a:solidFill>
                  <a:srgbClr val="990033"/>
                </a:solidFill>
              </a:rPr>
              <a:t>2025-2030 </a:t>
            </a:r>
          </a:p>
          <a:p>
            <a:pPr>
              <a:buNone/>
            </a:pPr>
            <a:r>
              <a:rPr lang="ru-RU" sz="5600" b="1" dirty="0" smtClean="0">
                <a:solidFill>
                  <a:srgbClr val="990033"/>
                </a:solidFill>
              </a:rPr>
              <a:t>1. НП «МОЛОДЕЖЬ И ДЕТИ» </a:t>
            </a:r>
          </a:p>
          <a:p>
            <a:pPr>
              <a:buNone/>
            </a:pPr>
            <a:r>
              <a:rPr lang="ru-RU" sz="5600" dirty="0" smtClean="0"/>
              <a:t>    </a:t>
            </a:r>
            <a:r>
              <a:rPr lang="ru-RU" sz="5600" b="1" dirty="0" smtClean="0"/>
              <a:t>ФП «Все лучшее детям» </a:t>
            </a:r>
          </a:p>
          <a:p>
            <a:pPr>
              <a:buNone/>
            </a:pPr>
            <a:r>
              <a:rPr lang="ru-RU" sz="5600" b="1" dirty="0" smtClean="0"/>
              <a:t>    ФП «Педагоги и наставники» </a:t>
            </a:r>
          </a:p>
          <a:p>
            <a:pPr>
              <a:buNone/>
            </a:pPr>
            <a:r>
              <a:rPr lang="ru-RU" sz="5600" b="1" dirty="0" smtClean="0"/>
              <a:t>    ФП «</a:t>
            </a:r>
            <a:r>
              <a:rPr lang="ru-RU" sz="5600" b="1" dirty="0" err="1" smtClean="0"/>
              <a:t>Профессионалитет</a:t>
            </a:r>
            <a:r>
              <a:rPr lang="ru-RU" sz="5600" b="1" dirty="0" smtClean="0"/>
              <a:t>» </a:t>
            </a:r>
          </a:p>
          <a:p>
            <a:pPr>
              <a:buNone/>
            </a:pPr>
            <a:r>
              <a:rPr lang="ru-RU" sz="5600" b="1" dirty="0" smtClean="0"/>
              <a:t>    ФП «Ведущие школы» </a:t>
            </a:r>
          </a:p>
          <a:p>
            <a:r>
              <a:rPr lang="ru-RU" sz="5600" b="1" dirty="0" smtClean="0"/>
              <a:t>ФП «Россия – страна возможностей» </a:t>
            </a:r>
          </a:p>
          <a:p>
            <a:r>
              <a:rPr lang="ru-RU" sz="5600" b="1" dirty="0" smtClean="0"/>
              <a:t>ФП «Мы вместе» </a:t>
            </a:r>
          </a:p>
          <a:p>
            <a:r>
              <a:rPr lang="ru-RU" sz="5600" b="1" dirty="0" smtClean="0"/>
              <a:t>ФП «Россия в мире» </a:t>
            </a:r>
          </a:p>
          <a:p>
            <a:r>
              <a:rPr lang="ru-RU" sz="5600" b="1" dirty="0" smtClean="0"/>
              <a:t>ФП «Университеты для поколения лидеров» </a:t>
            </a:r>
          </a:p>
          <a:p>
            <a:r>
              <a:rPr lang="ru-RU" sz="5600" b="1" dirty="0" smtClean="0"/>
              <a:t>ФП «Кампусы» </a:t>
            </a:r>
          </a:p>
          <a:p>
            <a:pPr>
              <a:buNone/>
            </a:pPr>
            <a:endParaRPr lang="ru-RU" sz="5600" b="1" dirty="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ru-RU" sz="5600" b="1" dirty="0" smtClean="0">
                <a:solidFill>
                  <a:srgbClr val="990033"/>
                </a:solidFill>
              </a:rPr>
              <a:t>2. НП «СЕМЬЯ» </a:t>
            </a:r>
            <a:endParaRPr lang="ru-RU" sz="5600" dirty="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ru-RU" sz="5600" dirty="0" smtClean="0"/>
              <a:t>     </a:t>
            </a:r>
            <a:r>
              <a:rPr lang="ru-RU" sz="5600" b="1" dirty="0" smtClean="0"/>
              <a:t>ФП «Поддержка семьи» </a:t>
            </a:r>
          </a:p>
          <a:p>
            <a:endParaRPr lang="ru-RU" sz="5600" dirty="0" smtClean="0"/>
          </a:p>
          <a:p>
            <a:pPr>
              <a:buNone/>
            </a:pPr>
            <a:r>
              <a:rPr lang="ru-RU" sz="5600" b="1" dirty="0" smtClean="0">
                <a:solidFill>
                  <a:srgbClr val="990033"/>
                </a:solidFill>
              </a:rPr>
              <a:t>3. НП «ЭФФЕКТИВНАЯ И КОНКУРЕНТНАЯ ЭКОНОМИКА» </a:t>
            </a:r>
          </a:p>
          <a:p>
            <a:pPr>
              <a:buNone/>
            </a:pPr>
            <a:r>
              <a:rPr lang="ru-RU" sz="5600" b="1" dirty="0" smtClean="0"/>
              <a:t>      ФП «Производительность труда» </a:t>
            </a:r>
          </a:p>
          <a:p>
            <a:pPr>
              <a:buNone/>
            </a:pPr>
            <a:endParaRPr lang="ru-RU" sz="5600" dirty="0" smtClean="0"/>
          </a:p>
          <a:p>
            <a:pPr>
              <a:buNone/>
            </a:pPr>
            <a:r>
              <a:rPr lang="ru-RU" sz="5600" b="1" dirty="0" smtClean="0">
                <a:solidFill>
                  <a:srgbClr val="990033"/>
                </a:solidFill>
              </a:rPr>
              <a:t>4. НП «БАС» </a:t>
            </a:r>
          </a:p>
          <a:p>
            <a:r>
              <a:rPr lang="ru-RU" sz="5600" b="1" dirty="0" smtClean="0"/>
              <a:t>ФП «Стимулирование спроса на отечественные БАС» </a:t>
            </a:r>
          </a:p>
          <a:p>
            <a:r>
              <a:rPr lang="ru-RU" sz="5600" b="1" dirty="0" smtClean="0"/>
              <a:t>ФП «Кадры для беспилотных авиационных систем» </a:t>
            </a:r>
          </a:p>
          <a:p>
            <a:pPr>
              <a:buNone/>
            </a:pPr>
            <a:endParaRPr lang="ru-RU" sz="5600" b="1" dirty="0" smtClean="0"/>
          </a:p>
          <a:p>
            <a:pPr>
              <a:buNone/>
            </a:pPr>
            <a:r>
              <a:rPr lang="ru-RU" sz="5600" b="1" dirty="0" smtClean="0"/>
              <a:t>5</a:t>
            </a:r>
            <a:r>
              <a:rPr lang="ru-RU" sz="5600" b="1" dirty="0" smtClean="0">
                <a:solidFill>
                  <a:srgbClr val="990033"/>
                </a:solidFill>
              </a:rPr>
              <a:t>. НП «КАДРЫ» </a:t>
            </a:r>
          </a:p>
          <a:p>
            <a:endParaRPr lang="ru-RU" dirty="0" smtClean="0"/>
          </a:p>
          <a:p>
            <a:pPr algn="ctr">
              <a:buNone/>
            </a:pPr>
            <a:endParaRPr lang="ru-RU" b="1" dirty="0" smtClean="0">
              <a:solidFill>
                <a:srgbClr val="990033"/>
              </a:solidFill>
            </a:endParaRPr>
          </a:p>
          <a:p>
            <a:pPr algn="ctr">
              <a:buNone/>
            </a:pP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1772816"/>
            <a:ext cx="2952328" cy="1077218"/>
          </a:xfrm>
          <a:prstGeom prst="rect">
            <a:avLst/>
          </a:prstGeom>
          <a:ln w="38100"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/>
              <a:t>С 1 января 2024 г. запущен</a:t>
            </a:r>
          </a:p>
          <a:p>
            <a:r>
              <a:rPr lang="ru-RU" sz="1600" dirty="0" smtClean="0"/>
              <a:t> национальный проект </a:t>
            </a:r>
          </a:p>
          <a:p>
            <a:r>
              <a:rPr lang="ru-RU" sz="1600" b="1" dirty="0" smtClean="0"/>
              <a:t>«Беспилотные авиационные </a:t>
            </a:r>
          </a:p>
          <a:p>
            <a:r>
              <a:rPr lang="ru-RU" sz="1600" b="1" dirty="0" smtClean="0"/>
              <a:t>системы» (БАС) 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720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smtClean="0">
                <a:solidFill>
                  <a:srgbClr val="0070C0"/>
                </a:solidFill>
              </a:rPr>
              <a:t> </a:t>
            </a:r>
            <a:r>
              <a:rPr lang="ru-RU" sz="2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sz="2300" dirty="0" smtClean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620688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0033"/>
                </a:solidFill>
                <a:latin typeface="+mn-lt"/>
              </a:rPr>
              <a:t>НАЦИОНАЛЬНЫЕ ПРОЕКТЫ </a:t>
            </a:r>
          </a:p>
          <a:p>
            <a:pPr algn="ctr"/>
            <a:r>
              <a:rPr lang="ru-RU" sz="3200" b="1" dirty="0" smtClean="0">
                <a:solidFill>
                  <a:srgbClr val="990033"/>
                </a:solidFill>
                <a:latin typeface="+mn-lt"/>
              </a:rPr>
              <a:t>(указ №309) </a:t>
            </a:r>
          </a:p>
          <a:p>
            <a:endParaRPr lang="ru-RU" sz="2000" dirty="0" smtClean="0">
              <a:latin typeface="+mn-lt"/>
            </a:endParaRPr>
          </a:p>
          <a:p>
            <a:r>
              <a:rPr lang="ru-RU" sz="2000" b="1" dirty="0" smtClean="0">
                <a:latin typeface="+mn-lt"/>
              </a:rPr>
              <a:t>«Продолжительная и активная жизнь» </a:t>
            </a:r>
          </a:p>
          <a:p>
            <a:r>
              <a:rPr lang="ru-RU" sz="2000" b="1" dirty="0" smtClean="0">
                <a:latin typeface="+mn-lt"/>
              </a:rPr>
              <a:t>«Инфраструктура для жизни» </a:t>
            </a:r>
          </a:p>
          <a:p>
            <a:r>
              <a:rPr lang="ru-RU" sz="2000" b="1" dirty="0" smtClean="0">
                <a:latin typeface="+mn-lt"/>
              </a:rPr>
              <a:t>«Эффективная транспортная система» </a:t>
            </a:r>
          </a:p>
          <a:p>
            <a:r>
              <a:rPr lang="ru-RU" sz="2000" b="1" dirty="0" smtClean="0">
                <a:latin typeface="+mn-lt"/>
              </a:rPr>
              <a:t>«Экологическое благополучие» </a:t>
            </a:r>
          </a:p>
          <a:p>
            <a:r>
              <a:rPr lang="ru-RU" sz="2000" b="1" dirty="0" smtClean="0">
                <a:latin typeface="+mn-lt"/>
              </a:rPr>
              <a:t>«Эффективная и конкурентная экономика» </a:t>
            </a:r>
          </a:p>
          <a:p>
            <a:r>
              <a:rPr lang="ru-RU" sz="2000" b="1" dirty="0" smtClean="0">
                <a:latin typeface="+mn-lt"/>
              </a:rPr>
              <a:t>«Туризм и гостеприимство» </a:t>
            </a:r>
          </a:p>
          <a:p>
            <a:r>
              <a:rPr lang="ru-RU" sz="2000" b="1" dirty="0" smtClean="0">
                <a:latin typeface="+mn-lt"/>
              </a:rPr>
              <a:t>«Международная кооперация и экспорт» </a:t>
            </a:r>
          </a:p>
          <a:p>
            <a:r>
              <a:rPr lang="ru-RU" sz="2000" dirty="0" smtClean="0">
                <a:latin typeface="+mn-lt"/>
              </a:rPr>
              <a:t></a:t>
            </a:r>
            <a:r>
              <a:rPr lang="ru-RU" sz="2000" b="1" dirty="0" smtClean="0">
                <a:latin typeface="+mn-lt"/>
              </a:rPr>
              <a:t>«Экономика данных и цифровая трансформация государства»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215" y="259080"/>
            <a:ext cx="7772400" cy="1470025"/>
          </a:xfrm>
        </p:spPr>
        <p:txBody>
          <a:bodyPr/>
          <a:lstStyle/>
          <a:p>
            <a:r>
              <a:rPr lang="ru-RU" sz="3200" b="1" dirty="0">
                <a:sym typeface="+mn-ea"/>
              </a:rPr>
              <a:t> </a:t>
            </a:r>
            <a:r>
              <a:rPr lang="ru-RU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  <a:sym typeface="+mn-ea"/>
              </a:rPr>
              <a:t> </a:t>
            </a:r>
            <a:endParaRPr lang="ru-RU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8"/>
          <p:cNvSpPr>
            <a:spLocks noChangeArrowheads="1"/>
          </p:cNvSpPr>
          <p:nvPr/>
        </p:nvSpPr>
        <p:spPr bwMode="auto">
          <a:xfrm>
            <a:off x="236220" y="1993900"/>
            <a:ext cx="8211185" cy="36791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noAutofit/>
          </a:bodyPr>
          <a:lstStyle/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ru-RU" sz="2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ru-RU" sz="22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endParaRPr lang="ru-RU" sz="22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76672"/>
            <a:ext cx="82809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0033"/>
                </a:solidFill>
                <a:latin typeface="+mn-lt"/>
              </a:rPr>
              <a:t>НАЦИОНАЛЬНЫЙ ПРОЕКТ «МОЛОДЕЖЬ И ДЕТИ»</a:t>
            </a:r>
          </a:p>
          <a:p>
            <a:pPr algn="ctr"/>
            <a:r>
              <a:rPr lang="ru-RU" sz="3200" b="1" dirty="0" smtClean="0">
                <a:solidFill>
                  <a:srgbClr val="990033"/>
                </a:solidFill>
                <a:latin typeface="+mn-lt"/>
              </a:rPr>
              <a:t> </a:t>
            </a:r>
          </a:p>
          <a:p>
            <a:r>
              <a:rPr lang="ru-RU" sz="2800" b="1" dirty="0" smtClean="0">
                <a:solidFill>
                  <a:srgbClr val="990033"/>
                </a:solidFill>
                <a:latin typeface="+mn-lt"/>
              </a:rPr>
              <a:t>Цель: </a:t>
            </a:r>
            <a:r>
              <a:rPr lang="ru-RU" b="1" dirty="0" smtClean="0">
                <a:latin typeface="+mn-lt"/>
              </a:rPr>
              <a:t>становление и развитие поколения российских</a:t>
            </a:r>
          </a:p>
          <a:p>
            <a:endParaRPr lang="ru-RU" b="1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 граждан </a:t>
            </a:r>
            <a:r>
              <a:rPr lang="ru-RU" b="1" dirty="0" err="1" smtClean="0">
                <a:latin typeface="+mn-lt"/>
              </a:rPr>
              <a:t>патриотически</a:t>
            </a:r>
            <a:r>
              <a:rPr lang="ru-RU" b="1" dirty="0" smtClean="0">
                <a:latin typeface="+mn-lt"/>
              </a:rPr>
              <a:t> настроенного, </a:t>
            </a:r>
          </a:p>
          <a:p>
            <a:endParaRPr lang="ru-RU" b="1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высоконравственного и ответственного, способного </a:t>
            </a:r>
          </a:p>
          <a:p>
            <a:endParaRPr lang="ru-RU" b="1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обеспечить суверенитет, конкурентоспособность и </a:t>
            </a:r>
          </a:p>
          <a:p>
            <a:endParaRPr lang="ru-RU" b="1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дальнейшее развитие России. </a:t>
            </a:r>
          </a:p>
          <a:p>
            <a:endParaRPr lang="ru-RU" b="1" i="1" dirty="0" smtClean="0">
              <a:latin typeface="+mn-lt"/>
            </a:endParaRPr>
          </a:p>
          <a:p>
            <a:r>
              <a:rPr lang="ru-RU" b="1" i="1" dirty="0" smtClean="0">
                <a:latin typeface="+mn-lt"/>
              </a:rPr>
              <a:t>Включает девять федеральных проектов. </a:t>
            </a:r>
            <a:endParaRPr lang="ru-RU" b="1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20725"/>
          </a:xfrm>
        </p:spPr>
        <p:txBody>
          <a:bodyPr/>
          <a:lstStyle/>
          <a:p>
            <a:pPr eaLnBrk="1" hangingPunct="1"/>
            <a:r>
              <a:rPr lang="ru-RU" sz="33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30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310313"/>
          </a:xfrm>
        </p:spPr>
        <p:txBody>
          <a:bodyPr/>
          <a:lstStyle/>
          <a:p>
            <a:pPr marL="590550" indent="-609600" algn="ctr">
              <a:buFont typeface="Arial" panose="020B0604020202020204" pitchFamily="34" charset="0"/>
              <a:buNone/>
            </a:pPr>
            <a:r>
              <a:rPr lang="ru-RU" sz="1800" b="1" dirty="0" smtClean="0">
                <a:latin typeface="Times New Roman" panose="02020603050405020304" pitchFamily="18" charset="0"/>
              </a:rPr>
              <a:t>	</a:t>
            </a:r>
            <a:r>
              <a:rPr lang="ru-RU" sz="28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548680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990033"/>
                </a:solidFill>
                <a:latin typeface="+mn-lt"/>
              </a:rPr>
              <a:t>НАЦИОНАЛЬНЫЙ ПРОЕКТ «МОЛОДЕЖЬ И ДЕТИ» </a:t>
            </a:r>
          </a:p>
          <a:p>
            <a:pPr algn="ctr"/>
            <a:r>
              <a:rPr lang="ru-RU" sz="2400" b="1" dirty="0" smtClean="0">
                <a:solidFill>
                  <a:srgbClr val="990033"/>
                </a:solidFill>
                <a:latin typeface="+mn-lt"/>
              </a:rPr>
              <a:t>ФЕДЕРАЛЬНЫЙ ПРОЕКТ «ВЕДУЩИЕ ШКОЛЫ» </a:t>
            </a:r>
          </a:p>
          <a:p>
            <a:endParaRPr lang="ru-RU" sz="2400" b="1" dirty="0" smtClean="0">
              <a:latin typeface="+mn-lt"/>
            </a:endParaRPr>
          </a:p>
          <a:p>
            <a:r>
              <a:rPr lang="ru-RU" sz="2400" b="1" dirty="0" smtClean="0">
                <a:latin typeface="+mn-lt"/>
              </a:rPr>
              <a:t>Направлен на: </a:t>
            </a:r>
          </a:p>
          <a:p>
            <a:r>
              <a:rPr lang="ru-RU" sz="2400" b="1" dirty="0" smtClean="0">
                <a:latin typeface="+mn-lt"/>
              </a:rPr>
              <a:t>создание школ для одаренных детей – будущих лидеров-ученых для технологического превосходства России </a:t>
            </a:r>
          </a:p>
          <a:p>
            <a:r>
              <a:rPr lang="ru-RU" sz="2400" b="1" dirty="0" smtClean="0">
                <a:latin typeface="+mn-lt"/>
              </a:rPr>
              <a:t>повышение квалификации педагогических работников </a:t>
            </a:r>
            <a:r>
              <a:rPr lang="ru-RU" sz="2400" b="1" dirty="0" err="1" smtClean="0">
                <a:latin typeface="+mn-lt"/>
              </a:rPr>
              <a:t>естественно-научного</a:t>
            </a:r>
            <a:r>
              <a:rPr lang="ru-RU" sz="2400" b="1" dirty="0" smtClean="0">
                <a:latin typeface="+mn-lt"/>
              </a:rPr>
              <a:t> профиля </a:t>
            </a:r>
          </a:p>
          <a:p>
            <a:r>
              <a:rPr lang="ru-RU" sz="2400" b="1" dirty="0" smtClean="0">
                <a:latin typeface="+mn-lt"/>
              </a:rPr>
              <a:t>строительство и оснащение ведущих общеобразовательных организаций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-100013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150813" y="314325"/>
            <a:ext cx="8742362" cy="6427788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ru-RU" sz="2000" b="1" dirty="0" smtClean="0">
                <a:latin typeface="Bodoni MT" panose="02070603080606020203" pitchFamily="18" charset="0"/>
              </a:rPr>
              <a:t>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335846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+mn-lt"/>
              </a:rPr>
              <a:t>НАЦИОНАЛЬНЫЙ ПРОЕКТ «МОЛОДЕЖЬ И ДЕТИ» ФЕДЕРАЛЬНЫЙ ПРОЕКТ «ВСЕ ЛУЧШЕЕ ДЕТЯМ» </a:t>
            </a:r>
          </a:p>
          <a:p>
            <a:endParaRPr lang="ru-RU" sz="2000" b="1" dirty="0" smtClean="0">
              <a:latin typeface="+mn-lt"/>
            </a:endParaRPr>
          </a:p>
          <a:p>
            <a:r>
              <a:rPr lang="ru-RU" sz="2000" b="1" dirty="0" smtClean="0">
                <a:solidFill>
                  <a:srgbClr val="990033"/>
                </a:solidFill>
                <a:latin typeface="+mn-lt"/>
              </a:rPr>
              <a:t>Показатели: </a:t>
            </a:r>
          </a:p>
          <a:p>
            <a:r>
              <a:rPr lang="ru-RU" sz="2000" dirty="0" smtClean="0">
                <a:latin typeface="+mn-lt"/>
              </a:rPr>
              <a:t>Доля </a:t>
            </a:r>
            <a:r>
              <a:rPr lang="ru-RU" sz="2000" b="1" dirty="0" smtClean="0">
                <a:latin typeface="+mn-lt"/>
              </a:rPr>
              <a:t>обновленных зданий общеобразовательных организаций от общего количества зданий общеобразовательных организаций </a:t>
            </a:r>
          </a:p>
          <a:p>
            <a:r>
              <a:rPr lang="ru-RU" sz="2000" dirty="0" smtClean="0">
                <a:latin typeface="+mn-lt"/>
              </a:rPr>
              <a:t>Доля детей в возрасте от 5 до 18 лет, охваченных </a:t>
            </a:r>
            <a:r>
              <a:rPr lang="ru-RU" sz="2000" b="1" dirty="0" smtClean="0">
                <a:latin typeface="+mn-lt"/>
              </a:rPr>
              <a:t>услугами дополнительного образования </a:t>
            </a:r>
          </a:p>
          <a:p>
            <a:r>
              <a:rPr lang="ru-RU" sz="2000" dirty="0" smtClean="0">
                <a:latin typeface="+mn-lt"/>
              </a:rPr>
              <a:t>Доля детей и молодежи в возрасте от 7 до 35 лет, у которых </a:t>
            </a:r>
            <a:r>
              <a:rPr lang="ru-RU" sz="2000" b="1" dirty="0" smtClean="0">
                <a:latin typeface="+mn-lt"/>
              </a:rPr>
              <a:t>выявлены выдающиеся способности и таланты </a:t>
            </a:r>
          </a:p>
          <a:p>
            <a:r>
              <a:rPr lang="ru-RU" sz="2000" dirty="0" smtClean="0">
                <a:latin typeface="+mn-lt"/>
              </a:rPr>
              <a:t>Доля выбравших </a:t>
            </a:r>
            <a:r>
              <a:rPr lang="ru-RU" sz="2000" b="1" dirty="0" smtClean="0">
                <a:latin typeface="+mn-lt"/>
              </a:rPr>
              <a:t>единый государственный экзамен по </a:t>
            </a:r>
            <a:r>
              <a:rPr lang="ru-RU" sz="2000" b="1" dirty="0" err="1" smtClean="0">
                <a:latin typeface="+mn-lt"/>
              </a:rPr>
              <a:t>естественно-научным</a:t>
            </a:r>
            <a:r>
              <a:rPr lang="ru-RU" sz="2000" b="1" dirty="0" smtClean="0">
                <a:latin typeface="+mn-lt"/>
              </a:rPr>
              <a:t> предметам (химии, физике, информатике, биологии, профильной математике) </a:t>
            </a:r>
          </a:p>
          <a:p>
            <a:r>
              <a:rPr lang="ru-RU" sz="2000" dirty="0" smtClean="0">
                <a:latin typeface="+mn-lt"/>
              </a:rPr>
              <a:t>Доля субъектов Российской Федерации с </a:t>
            </a:r>
            <a:r>
              <a:rPr lang="ru-RU" sz="2000" b="1" dirty="0" smtClean="0">
                <a:latin typeface="+mn-lt"/>
              </a:rPr>
              <a:t>высоким уровнем индекса качества общего образования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980</Words>
  <Application>Microsoft Office PowerPoint</Application>
  <PresentationFormat>Экран (4:3)</PresentationFormat>
  <Paragraphs>179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Слайд 1</vt:lpstr>
      <vt:lpstr>                                              </vt:lpstr>
      <vt:lpstr> Указ Президента РФ от 07.05.2024 № 309 – целевые показатели:  создание к 2030 году условий для воспитания гармонично развитой, патриотичной и социально ответственной личности на основе традиционных российских духовно-нравственных и культурно-исторических ценностей   обеспечение к 2030 году функционирования эффективной системы выявления, поддержки и развития способностей и талантов детей и молодежи, основанной на принципах ответственности, справедливости, всеобщности и направленной на самоопределение и профессиональную ориентацию 100 процентов обучающихся   завершение до конца 2030 года капитального ремонта зданий дошкольных образовательных организаций и общеобразовательных организаций, признанных нуждающимися в проведении такого ремонта по состоянию на 1 января 2025 г.  </vt:lpstr>
      <vt:lpstr> </vt:lpstr>
      <vt:lpstr>Слайд 5</vt:lpstr>
      <vt:lpstr>  </vt:lpstr>
      <vt:lpstr>  </vt:lpstr>
      <vt:lpstr> </vt:lpstr>
      <vt:lpstr>  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учреждение «Малиновский детский сад» Ачинского района п. Малиновка.</dc:title>
  <dc:creator/>
  <cp:lastModifiedBy>Админ</cp:lastModifiedBy>
  <cp:revision>66</cp:revision>
  <dcterms:created xsi:type="dcterms:W3CDTF">2024-11-20T03:22:00Z</dcterms:created>
  <dcterms:modified xsi:type="dcterms:W3CDTF">2025-01-22T03:49:56Z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8065524288E44BB3A7499EF486615846_12</vt:lpwstr>
  </property>
  <property fmtid="{D5CDD505-2E9C-101B-9397-08002B2CF9AE}" pid="3" name="KSOProductBuildVer">
    <vt:lpwstr>1049-12.2.0.18911</vt:lpwstr>
  </property>
</Properties>
</file>