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16" r:id="rId3"/>
    <p:sldId id="332" r:id="rId4"/>
    <p:sldId id="295" r:id="rId5"/>
    <p:sldId id="292" r:id="rId6"/>
    <p:sldId id="306" r:id="rId7"/>
    <p:sldId id="261" r:id="rId8"/>
    <p:sldId id="309" r:id="rId9"/>
    <p:sldId id="293" r:id="rId10"/>
    <p:sldId id="311" r:id="rId11"/>
    <p:sldId id="313" r:id="rId12"/>
    <p:sldId id="321" r:id="rId13"/>
    <p:sldId id="320" r:id="rId14"/>
    <p:sldId id="318" r:id="rId15"/>
    <p:sldId id="323" r:id="rId16"/>
    <p:sldId id="322" r:id="rId17"/>
    <p:sldId id="290" r:id="rId18"/>
    <p:sldId id="326" r:id="rId19"/>
    <p:sldId id="324" r:id="rId20"/>
    <p:sldId id="325" r:id="rId21"/>
    <p:sldId id="331" r:id="rId22"/>
    <p:sldId id="329" r:id="rId23"/>
    <p:sldId id="33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CCCC00"/>
    <a:srgbClr val="FFFF00"/>
    <a:srgbClr val="996633"/>
    <a:srgbClr val="006600"/>
    <a:srgbClr val="CC9900"/>
    <a:srgbClr val="669900"/>
    <a:srgbClr val="0000FF"/>
    <a:srgbClr val="F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 autoAdjust="0"/>
    <p:restoredTop sz="94660"/>
  </p:normalViewPr>
  <p:slideViewPr>
    <p:cSldViewPr>
      <p:cViewPr varScale="1">
        <p:scale>
          <a:sx n="98" d="100"/>
          <a:sy n="98" d="100"/>
        </p:scale>
        <p:origin x="-330" y="-78"/>
      </p:cViewPr>
      <p:guideLst>
        <p:guide orient="horz" pos="138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62446-8B3A-4C10-A1F0-35DB338F0ED2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C8E95-5FEF-4BB3-925D-8605A853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C8E95-5FEF-4BB3-925D-8605A853F7E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C8E95-5FEF-4BB3-925D-8605A853F7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C8E95-5FEF-4BB3-925D-8605A853F7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640960" cy="63367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77281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6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роль семьи в воспитании ребёнка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6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47664" y="548680"/>
            <a:ext cx="6768752" cy="86409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«Д/с № 25»</a:t>
            </a:r>
            <a:r>
              <a:rPr lang="ru-RU" sz="20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9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9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Фото птица на ветке без 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03631">
            <a:off x="54494" y="600210"/>
            <a:ext cx="2764767" cy="1194379"/>
          </a:xfrm>
          <a:prstGeom prst="rect">
            <a:avLst/>
          </a:prstGeom>
          <a:noFill/>
        </p:spPr>
      </p:pic>
      <p:pic>
        <p:nvPicPr>
          <p:cNvPr id="14338" name="Picture 2" descr="Рисунок моя семья для школы и для детей детского сада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3987448" cy="278551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784976" cy="62646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 Толстой сказал: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«Главная ошибка родителей в том, что они пытаются воспитывать детей, не воспитывая себя!».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Воспитание ребенка необходимо начать с воспитания самих себя. Ребенку нужен родитель, умеющий слушать, понимать, принимать, разделять, помогать и главное любить.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513041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цветы жасмина на прозрачном фоне PNG , цветы жасмина, прозрачный фон,  Жасмин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16645">
            <a:off x="3886077" y="5403598"/>
            <a:ext cx="1201010" cy="145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784976" cy="62646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513041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5616" y="980728"/>
            <a:ext cx="7200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Социологические исследования показывают, что на воспитание ребенка влияют: 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- 50%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телевидение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- 30%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Д/сад, школа- 10%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улица -10%.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Админ\Desktop\png-transparent-family-family-love-child-h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068960"/>
            <a:ext cx="2539763" cy="27330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5576" y="548680"/>
            <a:ext cx="8208912" cy="5544616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АВТОРИТАРНЫЙ стиль воспитания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(диктатура)— все решения принимают родители, считающие, что ребенок во всем должен подчиняться их воле, авторитету.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Ребенку диктуют, приказывают, на нем срываются и разряжаются.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Внушают лишь подчинение.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Ребенок не знает ласки и тепла, беспрекословно подчиняясь.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Родители убеждены, что имеют все «права на ребенка», они могут наказывать его по своему усмотрению, ограничивать его свободу, навязывать ему свои вкусы, контролировать все его действия.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Родители не уделяют ребенку необходимого внимания и заботы, чрезмерно придирчивы к нему, требуют от него жесткого соблюдения порядка, беспрекословного послушания, подчинения семейным традициям.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родителям: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обязательно должны понимать, почему и зачем они что-то делают.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Слишком строгое воспитание, основанное на принципах, которые не всегда понятны ребенку, напоминает дрессировку.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может беспрекословно исполнять все, когда вы рядом, и «плевать» на все запреты, когда вас рядом нет.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Убеждение лучше строгости. Можно сказать, «Ты сейчас делаешь так, как я говорю, а вечером мы спокойно все  обсудим  - почему и зачем!.»</a:t>
            </a:r>
            <a:endParaRPr lang="ru-RU" sz="20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836712"/>
            <a:ext cx="856895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ГИПЕРОПЕКА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ОПЕКОЙ.</a:t>
            </a:r>
          </a:p>
          <a:p>
            <a:r>
              <a:rPr lang="ru-RU" sz="2000" dirty="0" smtClean="0">
                <a:sym typeface="Symbol"/>
              </a:rPr>
              <a:t>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лишен самостоятельности, следует только  советам взрослых.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Родители диктуют каждый шаг ребенку и контролируют во всем; </a:t>
            </a:r>
          </a:p>
          <a:p>
            <a:pPr>
              <a:buFont typeface="Symbol" pitchFamily="18" charset="2"/>
              <a:buChar char="·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Возносят ребенка до небес, «готовят» вундеркинда; </a:t>
            </a:r>
          </a:p>
          <a:p>
            <a:pPr>
              <a:buFont typeface="Symbol" pitchFamily="18" charset="2"/>
              <a:buChar char="·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загружен до предела, хочет оправдать надежды родителей; </a:t>
            </a:r>
          </a:p>
          <a:p>
            <a:pPr>
              <a:buFont typeface="Symbol" pitchFamily="18" charset="2"/>
              <a:buChar char="·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Родители тепло и заботливо относятся к ребенку, но контролируют каждый его шаг, не позволяют ему ничего, что могло бы вызвать недовольство взрослых;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Они вмешиваются в его взаимоотношения со сверстниками и навязывают свои пути выхода из детских конфликтов;</a:t>
            </a:r>
          </a:p>
          <a:p>
            <a:pPr>
              <a:buFont typeface="Symbol" pitchFamily="18" charset="2"/>
              <a:buChar char="·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запрещают все, что с их точки зрения может представлять хотя бы малейшую угрозу его здоровью, вплоть до катания с крутых горок;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Все действия ребенка проходят под неусыпным взором взрослых</a:t>
            </a:r>
            <a:r>
              <a:rPr lang="ru-RU" sz="2000" dirty="0" smtClean="0"/>
              <a:t>. </a:t>
            </a:r>
            <a:endParaRPr lang="ru-RU" sz="20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1181941"/>
            <a:ext cx="75608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 родителям: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сожалению, дети не всегда оценивают усилия родителей. И часто блестящее будущее, нарисованное взрослыми в своем воображении, разбивается о полное нежелание ребенка заниматься, скажем, музыкой.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 ребенок еще маленький и слушается взрослых, но затем… Желая вырваться из клетки родительской любви, начинает выражать протест доступными ему способами – это может быть прием наркотиков, алкоголя.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764704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8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934271"/>
            <a:ext cx="806489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ГИПООПЕКА - воспитание РАВНОДУШИЕМ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не получает в семье должного тепла и внимания, он предоставлен сам себе, родители практически не контролируют его времяпрепровождение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Ощущает себя ненужным, лишним, нелюбимым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Временами вспоминают, что он есть и уделяют минимум внимания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Вынужден сам думать о себе, завидует всем детям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 считают, что в их обязанности входит лишь кормить и одевать ребенка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Родители не формируют у него целенаправленно навыки социальной жизни, не обучают его пониманию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хорошо, а что такое плохо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Их не интересуют детские проблемы, ребенок не может получить от родителей добрый совет.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Формируется комплекс неполноценности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Вовлечение в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дурную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компанию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Склонность к правонарушениям.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 родителям: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Никогда не надо показывать ребенку, что вам все равно, чем он занимается. Он, почувствовав ваше безразличие,  он начнет проверять, насколько оно «настоящее». Проверка будет заключаться в совершении поступков изначально плохих. 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Поэтому лучше вместо показного безразличия постараться наладить с ребенком дружеские отношения, даже если его поведение вас совершенно не устраивает. Можно сказать, например, так: «Знаешь, в этом вопросе я с тобой совершенно не согласен. Но я хочу помочь тебе, потому что люблю тебя. В любой момент, когда тебе это понадобится, ты можешь спросить у меня совета».</a:t>
            </a:r>
            <a:endParaRPr lang="ru-RU" sz="22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52682" y="4393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55576" y="572940"/>
            <a:ext cx="81369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ДЕМОКРАТИЧЕСКИЙ СТИЛЬ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 доверием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редоставляют ребенку  самостоятельность, уважают его человеческое достоинство, позволяют часто самому регулировать свое поведение, готовы прийти на помощь.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Заинтересованы в том, чтобы ребенок самостоятельно принимал решения, для этого создают ситуации выбора и помогают ему самому принять то или иное решение.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Выражают ребенку свою любовь, доброжелательность, играют с ним на интересные ему темы.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Позволяют детям принимать участие в обсуждении семейных проблем и учитывают их мнение при принятии решений.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в таких семьях прислушиваются к советам родителей, знают слово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умеют дисциплинировать себя и строить отношения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сверстниками  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растут активными, любознательными, самостоятельными, полноценными личностями с развитым чувством собственного достоинства и ответственностью за близких ему людей.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1181116"/>
            <a:ext cx="763284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НО!!!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случается, что мама использует один стиль, а папа другой и в результате возникают конфликты между родителями, а дети очень быстро приспосабливаются к тому стилю, который им наиболее выгоден.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26469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собрания: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Активизировать и обобщить воспитательные умения родителей, поддерживать их уверенность в собственных педагогических возможностях. Подвести родителей к правильному осознанию своей воспитательной роли в семье, пополнение их положительного опыта взаимоотношений с ребенком.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 descr="https://cdn131.picsart.com/288096933040211.png?type=webp&amp;to=min&amp;r=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4179224"/>
            <a:ext cx="84969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цветы жасмина на прозрачном фоне PNG , цветы жасмина, прозрачный фон,  Жасмин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9548">
            <a:off x="7126488" y="4681835"/>
            <a:ext cx="1798672" cy="217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27584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1140714"/>
            <a:ext cx="784887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СОВЕТЫ РОДИТЕЛЯМ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Главное средство воспитания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пример родителей.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Сделайте жизнь ребенка интересной и многообразной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Уделяйте ему больше свободного времени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Воодушевите ребенка на рассказ о своих личных делах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Укрепляйте в ребенке уверенность в собственных силах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должны чувствовать ответственность за все, что они совершают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Эффективным способом сплочении семьи, установлением дружеских взаимоотношений является проведение совместного досуга</a:t>
            </a:r>
            <a:r>
              <a:rPr lang="ru-RU" sz="900" b="1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походы в лес, горы, плавание, лыжи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Важно не место, где проводишь время со своим ребенком, а впечатление от совместно пережитых испытаний. Именно в таких ситуациях ребенок учиться доверять Вам свою жизнь, тайны, делится секретами, своими успехами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260648"/>
            <a:ext cx="8208912" cy="3024336"/>
          </a:xfrm>
          <a:prstGeom prst="roundRect">
            <a:avLst/>
          </a:prstGeom>
          <a:ln w="3175">
            <a:solidFill>
              <a:srgbClr val="96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КИТАЙСКАЯ ПРИТЧА «Ладная семья»: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слова были начертаны на бумаге: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любовь, прощение, терпение.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в конце листа: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 раз любовь, сто раз прощение, сто раз терпение.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мира тоже!</a:t>
            </a: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2658443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Скачать картинки Семья любовь, стоковые фото Семья любовь в хорошем  качестве |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556" y="3573016"/>
            <a:ext cx="4018280" cy="26642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260648"/>
            <a:ext cx="8208912" cy="2952328"/>
          </a:xfrm>
          <a:prstGeom prst="roundRect">
            <a:avLst/>
          </a:prstGeom>
          <a:ln w="3175">
            <a:solidFill>
              <a:srgbClr val="96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Хотите ли вы, не хотите ли, </a:t>
            </a:r>
          </a:p>
          <a:p>
            <a:pPr algn="ctr"/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Но дело, товарищи, в том, </a:t>
            </a:r>
          </a:p>
          <a:p>
            <a:pPr algn="ctr"/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Что, прежде всего мы – родители, </a:t>
            </a:r>
          </a:p>
          <a:p>
            <a:pPr algn="ctr"/>
            <a:r>
              <a:rPr lang="ru-RU" sz="3600" b="1" dirty="0" smtClean="0">
                <a:solidFill>
                  <a:srgbClr val="960000"/>
                </a:solidFill>
                <a:latin typeface="Times New Roman" pitchFamily="18" charset="0"/>
                <a:cs typeface="Times New Roman" pitchFamily="18" charset="0"/>
              </a:rPr>
              <a:t>А все остальное – потом! </a:t>
            </a:r>
            <a:endParaRPr lang="ru-RU" sz="2200" b="1" i="1" dirty="0" smtClean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2658443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Семья, любовь, верность — Христиан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4133776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836712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собрания: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счастье, любовь и удача,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летом поездки на дачу.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праздник, семейные даты,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Подарки, покупки, приятные траты.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Рождение детей, первый шаг, первый лепет,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Мечты о хорошем, волнение и трепет.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труд, друг о друге забота,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много домашней работы.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важно!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сложно!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счастливо жить одному невозможно!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будьте вместе, любовь берегите,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Обиды и ссоры подальше гоните,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Хотим, чтоб про вас говорили друзья: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Какая хорошая эта семья!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600" y="2658443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980728"/>
            <a:ext cx="8208912" cy="5112568"/>
          </a:xfrm>
          <a:prstGeom prst="roundRect">
            <a:avLst/>
          </a:prstGeom>
          <a:ln w="3175">
            <a:solidFill>
              <a:srgbClr val="96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Повестка дня:</a:t>
            </a:r>
          </a:p>
          <a:p>
            <a:pPr marL="742950" indent="-742950" algn="just">
              <a:buAutoNum type="arabicParenR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«2024 год –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семьи» – заведующий ДОО  Длужевская Р.Г..</a:t>
            </a:r>
          </a:p>
          <a:p>
            <a:pPr marL="457200" indent="-457200" algn="just">
              <a:buAutoNum type="arabicParenR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«Роль семьи в воспитании ребёнка» – старший воспитатель Шмакова З.В.</a:t>
            </a:r>
          </a:p>
          <a:p>
            <a:pPr marL="457200" indent="-457200" algn="just">
              <a:buAutoNum type="arabicParenR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 – наш учитель» – воспитатель Русских А.В.</a:t>
            </a:r>
          </a:p>
          <a:p>
            <a:pPr marL="457200" indent="-457200" algn="just">
              <a:buAutoNum type="arabicParenR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Награждение родителей за участие в проекте «Театр русской народной сказки» – заведующий Длужевская Р.Г.</a:t>
            </a:r>
          </a:p>
          <a:p>
            <a:pPr marL="457200" indent="-457200" algn="just">
              <a:buAutoNum type="arabicParenR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Вопрос – ответ.</a:t>
            </a:r>
          </a:p>
        </p:txBody>
      </p:sp>
      <p:sp>
        <p:nvSpPr>
          <p:cNvPr id="1026" name="AutoShape 2" descr="Бесплатное фото Красивая съемка желтых полей цветка с деревьями на расстоянии под голубым облачным неб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971600" y="3048928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0648"/>
            <a:ext cx="8784976" cy="62646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9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 descr="https://cdn131.picsart.com/288096933040211.png?type=webp&amp;to=min&amp;r=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1156221"/>
            <a:ext cx="849694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Горит свеча, и язычок огня трепещет и манит,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радует меня, и заставляет думать о пути,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нашим детям суждено пройти.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Зло и добро – вот две дороги разных.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Одна — поступков страшных, безобразных.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Другая — Света, Веры и Надежды.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Какую выбрать?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ребёнок сам решит.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Но, это все потом, ну а сейчас…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Обдумать и понять должны мы с вами,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Каким путём хотим идти мы сами.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расивые картинки про семью - 71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17447"/>
            <a:ext cx="3592860" cy="285057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6" descr="цветы жасмина на прозрачном фоне PNG , цветы жасмина, прозрачный фон,  Жасмин PNG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47694">
            <a:off x="499823" y="4621445"/>
            <a:ext cx="1798672" cy="217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1032" y="188640"/>
            <a:ext cx="8389440" cy="64807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Нет, уйду я насовсем!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то я папе надоем: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Пристаю с вопросами,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я кашу не доем,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 не спорь со взрослыми!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 жить один в лесу, земляники припасу.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Хорошо жить в шалаше, и домой не хочется.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Мне, как папе по душе одиночество.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Пруд, заброшенный найду, в чаще спрятанный,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Разговоры заведу с лягушатами.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Буду слушать птичий свист утром в перелеске.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я же – футболист, а играть то не с кем!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Хорошо жить в шалаше, только грустно на душе!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2" y="4561676"/>
            <a:ext cx="8640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3987061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ped-kopilka.ru/upload/blogs/31241_4c3d876447b89b6b4b3c5f5871cd9fb9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ped-kopilka.ru/upload/blogs/31241_4c3d876447b89b6b4b3c5f5871cd9fb9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Картинки семья для детского сада - 37 фото"/>
          <p:cNvPicPr>
            <a:picLocks noChangeAspect="1" noChangeArrowheads="1"/>
          </p:cNvPicPr>
          <p:nvPr/>
        </p:nvPicPr>
        <p:blipFill>
          <a:blip r:embed="rId3" cstate="print"/>
          <a:srcRect b="13462"/>
          <a:stretch>
            <a:fillRect/>
          </a:stretch>
        </p:blipFill>
        <p:spPr bwMode="auto">
          <a:xfrm>
            <a:off x="6084168" y="3068960"/>
            <a:ext cx="2651469" cy="32403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1079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712968" cy="302433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это группа живущих вместе родственников, объединение людей, сплоченных общими интересами.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(из толкового словаря С. И. Ожегова).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2128877"/>
            <a:ext cx="87129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96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4254479"/>
            <a:ext cx="864096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6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Сколько детей нужно для счастья: Самые многодетные семьи в России и в м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659277" cy="29952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32656"/>
            <a:ext cx="8640960" cy="63367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дети живут в обстановке критики, они учатся критиковать и осуждать других людей. 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дети живут в обстановке вражды и злобы, они учатся быть злыми, учатся драться. 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Если дети живут среди насмешек, они становятся нерешительными и излишне скромными. 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Если дети живут в обстановке стыда и смущения, чувство собственного достоинства уступает место чувству вины. 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Если дети живут в семье, где царит любовь, доброта, терпение, мудрость, честность, милосердие, то они становятся опорой и поддержкой, самым драгоценным богатством для своих родителей.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4522913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11209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ped-kopilka.ru/upload/blogs/31241_bea853afd72a2d7f69cbc2ef18f01931.jp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9984" y="4675313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2384" y="4827713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4784" y="4980113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19872" y="3296455"/>
            <a:ext cx="5328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96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Семья с детьми — раскраска для детей. Распечатать бесплатн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420888"/>
            <a:ext cx="1948452" cy="16561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640960" cy="230425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«Наши дети - это наша старость, плохое воспитание - это наше будущее горе, это наши слёзы, это наша вина перед другими людьми, перед страной» 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7584" y="4522913"/>
            <a:ext cx="77768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4731799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Семья с детьми и милый дом.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386586" cy="400982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бтол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32656"/>
            <a:ext cx="8784976" cy="62646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513041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715096"/>
            <a:ext cx="770485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«Вот у вас есть одно яблоко, только одно, и вы отлично знаете,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растущему детскому организму оно нужнее,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чем вам и все же,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отдавайте ребенку единственное яблоко целиком,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создавайте ему привилегий, помните,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 вашего ребенка кроме тела,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еще и психика, есть формирующийся характер,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подобном случае вы вместе с витаминами для здоровья ребенка внесете в его душу страшный вирус,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вирус безнравственности»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Ребенок яблоком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2463141" cy="212869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1758</Words>
  <Application>Microsoft Office PowerPoint</Application>
  <PresentationFormat>Экран (4:3)</PresentationFormat>
  <Paragraphs>213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Админ</cp:lastModifiedBy>
  <cp:revision>286</cp:revision>
  <dcterms:created xsi:type="dcterms:W3CDTF">2017-04-21T22:11:00Z</dcterms:created>
  <dcterms:modified xsi:type="dcterms:W3CDTF">2024-04-03T06:25:34Z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E5DFB44B72584E24A9127D4B3A2F7C59</vt:lpwstr>
  </property>
  <property fmtid="{D5CDD505-2E9C-101B-9397-08002B2CF9AE}" pid="3" name="KSOProductBuildVer">
    <vt:lpwstr>1049-11.2.0.10351</vt:lpwstr>
  </property>
</Properties>
</file>