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2" r:id="rId4"/>
    <p:sldId id="263" r:id="rId5"/>
    <p:sldId id="265" r:id="rId6"/>
    <p:sldId id="266" r:id="rId7"/>
    <p:sldId id="267" r:id="rId8"/>
    <p:sldId id="269" r:id="rId9"/>
    <p:sldId id="270" r:id="rId10"/>
    <p:sldId id="271" r:id="rId11"/>
    <p:sldId id="272" r:id="rId12"/>
    <p:sldId id="273" r:id="rId13"/>
    <p:sldId id="275" r:id="rId14"/>
    <p:sldId id="276" r:id="rId15"/>
    <p:sldId id="284" r:id="rId16"/>
    <p:sldId id="277" r:id="rId17"/>
    <p:sldId id="278" r:id="rId18"/>
    <p:sldId id="285" r:id="rId19"/>
    <p:sldId id="279" r:id="rId20"/>
    <p:sldId id="280" r:id="rId21"/>
    <p:sldId id="281" r:id="rId22"/>
    <p:sldId id="282" r:id="rId23"/>
    <p:sldId id="283" r:id="rId24"/>
    <p:sldId id="291" r:id="rId25"/>
    <p:sldId id="286" r:id="rId26"/>
    <p:sldId id="287" r:id="rId27"/>
    <p:sldId id="288" r:id="rId28"/>
    <p:sldId id="289" r:id="rId29"/>
    <p:sldId id="290" r:id="rId30"/>
    <p:sldId id="292" r:id="rId31"/>
    <p:sldId id="293" r:id="rId32"/>
    <p:sldId id="294" r:id="rId33"/>
    <p:sldId id="295" r:id="rId34"/>
    <p:sldId id="296" r:id="rId35"/>
    <p:sldId id="297" r:id="rId36"/>
    <p:sldId id="300" r:id="rId37"/>
    <p:sldId id="298" r:id="rId38"/>
    <p:sldId id="299" r:id="rId39"/>
    <p:sldId id="261" r:id="rId4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0" d="100"/>
          <a:sy n="80" d="100"/>
        </p:scale>
        <p:origin x="-78" y="-4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A547A65-6C8A-4D96-A472-2D03C7B7A5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826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66A7A54-8745-4617-A6B2-6B18D613E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7636" y="550535"/>
            <a:ext cx="6457602" cy="2109538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5D660ED-616A-43BD-99DC-BE8107FC38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87636" y="3108961"/>
            <a:ext cx="6457602" cy="2019992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384612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ABF4419-EC7D-474C-BCCC-BBA6F56B9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B5B35F37-8B85-4CE1-B418-4242F3686B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0E5ED4D-085A-4DCE-AE29-FF765EB5F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6C27A-4252-48AB-BC65-4DE032265976}" type="datetimeFigureOut">
              <a:rPr lang="ru-RU" smtClean="0"/>
              <a:pPr/>
              <a:t>20.01.2025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5B79AED-63B7-4CB0-A812-6F9111DC9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90A4D7C-F8E2-4BE8-AB41-E7090E288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4137-6F32-4682-B0EE-336EB9C97E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73231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3F221534-3155-41DF-B6EF-FE66F574F7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9C2F3C07-E14C-4E01-9AB4-5E8387B481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2F6CE62-4E8E-4CFD-AF6B-A425DB781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6C27A-4252-48AB-BC65-4DE032265976}" type="datetimeFigureOut">
              <a:rPr lang="ru-RU" smtClean="0"/>
              <a:pPr/>
              <a:t>20.01.2025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9ACEAC8-9D6E-4ABE-A17D-52B30C7C7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3BF54FC-3232-4B26-AE28-C3D814415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4137-6F32-4682-B0EE-336EB9C97E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61799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CF9470A-65ED-40FB-B382-BC89D4BE6E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826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73DB4A6-6C82-4983-9278-F5407E680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840" y="365125"/>
            <a:ext cx="7531331" cy="132556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9AD19AD-DCCB-4203-8131-5A91F0132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242666"/>
          </a:xfrm>
        </p:spPr>
        <p:txBody>
          <a:bodyPr/>
          <a:lstStyle>
            <a:lvl1pPr marL="0" indent="0">
              <a:buNone/>
              <a:defRPr sz="2000" baseline="0"/>
            </a:lvl1pPr>
            <a:lvl2pPr marL="457200" indent="0">
              <a:buNone/>
              <a:defRPr baseline="0"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602BBAA-0AEF-4974-A63F-7E8D7ED4B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42488"/>
            <a:ext cx="4114800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D49EABE-ECCE-4EA6-918D-EB739FA8D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142489"/>
            <a:ext cx="2743200" cy="365125"/>
          </a:xfrm>
        </p:spPr>
        <p:txBody>
          <a:bodyPr/>
          <a:lstStyle/>
          <a:p>
            <a:fld id="{47A34137-6F32-4682-B0EE-336EB9C97EB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149826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6D03516-2B8A-4CAE-A13F-0A7F6E1748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33"/>
            <a:ext cx="12192000" cy="6818534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E9DE47A-4341-4849-A721-D288FA6916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034936"/>
            <a:ext cx="2743200" cy="365125"/>
          </a:xfrm>
        </p:spPr>
        <p:txBody>
          <a:bodyPr/>
          <a:lstStyle/>
          <a:p>
            <a:fld id="{64F6C27A-4252-48AB-BC65-4DE032265976}" type="datetimeFigureOut">
              <a:rPr lang="ru-RU" smtClean="0"/>
              <a:pPr/>
              <a:t>20.01.2025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67827B1-5F3A-4094-9438-4BD626CAF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034936"/>
            <a:ext cx="4114800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FDC4C56-BFD5-4286-B8E7-6DEBD1518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034935"/>
            <a:ext cx="2743200" cy="365125"/>
          </a:xfrm>
        </p:spPr>
        <p:txBody>
          <a:bodyPr/>
          <a:lstStyle/>
          <a:p>
            <a:fld id="{47A34137-6F32-4682-B0EE-336EB9C97EBF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99F85B05-50EE-490D-9007-D4EE41543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7636" y="550535"/>
            <a:ext cx="6457602" cy="2109538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Текст 2">
            <a:extLst>
              <a:ext uri="{FF2B5EF4-FFF2-40B4-BE49-F238E27FC236}">
                <a16:creationId xmlns:a16="http://schemas.microsoft.com/office/drawing/2014/main" xmlns="" id="{C85EEAB9-0E1B-46F4-9E4A-3353AE202C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87636" y="3108961"/>
            <a:ext cx="6457602" cy="2019992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155309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96B7465-0136-4D90-8B12-3CDD34757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55ED25A-D22A-449C-B1DE-2F79C1E645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3DFD1813-BA45-4EDD-8150-450D1967EA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7DB2C46-4346-4B37-A9E2-6126A5203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6C27A-4252-48AB-BC65-4DE032265976}" type="datetimeFigureOut">
              <a:rPr lang="ru-RU" smtClean="0"/>
              <a:pPr/>
              <a:t>20.01.2025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52ABD9E-1FB3-4273-8105-1EF0ECF0E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826BA9ED-395B-4EFB-97B7-FF6EC0094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4137-6F32-4682-B0EE-336EB9C97E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8920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89F4893-EEEB-4B5D-BB21-56D88088C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957A893-FAC8-4F32-9CA0-6B7923A048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00748422-64DD-4BB2-B1D4-5E63777824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C098A86C-CBE6-4345-A9DE-6B175083E2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0FD8BCB8-C155-4710-9A02-44FBC282C2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70ABBBD3-F438-4541-8B95-AE2009AD9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6C27A-4252-48AB-BC65-4DE032265976}" type="datetimeFigureOut">
              <a:rPr lang="ru-RU" smtClean="0"/>
              <a:pPr/>
              <a:t>20.01.2025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66D4CCA3-75D9-454A-81DC-AC5A3CE42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279798BD-649F-423F-BCF8-51758EBC8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4137-6F32-4682-B0EE-336EB9C97E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73598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EA9F836-1802-4FB9-AB7B-3DB51CBA6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BE3F2890-721E-4EE2-9505-44A8C4445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6C27A-4252-48AB-BC65-4DE032265976}" type="datetimeFigureOut">
              <a:rPr lang="ru-RU" smtClean="0"/>
              <a:pPr/>
              <a:t>20.01.2025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5283C6B0-C1B2-40B1-A1E5-A47443FC2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AF4EA8FB-5695-4873-B487-B116775CA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4137-6F32-4682-B0EE-336EB9C97E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51741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5580A374-053A-43EA-92ED-E859DA469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6C27A-4252-48AB-BC65-4DE032265976}" type="datetimeFigureOut">
              <a:rPr lang="ru-RU" smtClean="0"/>
              <a:pPr/>
              <a:t>20.01.2025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C108D313-575A-4955-8BC1-893F61ACD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682C8607-B65D-481F-BDE8-E2144DB20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4137-6F32-4682-B0EE-336EB9C97E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78444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D58C928-F75C-471C-BBCC-AEF68BE2E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9374868-F669-4706-BC2A-ABB545B6F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D430D103-D1D2-4E97-82AA-AB1D5A969E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4D0233ED-6D3F-4ED0-9170-6A34CDCB7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6C27A-4252-48AB-BC65-4DE032265976}" type="datetimeFigureOut">
              <a:rPr lang="ru-RU" smtClean="0"/>
              <a:pPr/>
              <a:t>20.01.2025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B4240834-F7CA-4322-9EA1-22C1214FF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6206FF5-41CD-4E75-8A63-AD25181D4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4137-6F32-4682-B0EE-336EB9C97E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90292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552E923-D287-4398-A04F-32109D847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8FF73341-D122-4918-B318-963F1AFC1D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317EEF4E-D2C8-47E3-B486-A7B09A39E4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B6AB159-5822-478F-A49C-1932771A3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6C27A-4252-48AB-BC65-4DE032265976}" type="datetimeFigureOut">
              <a:rPr lang="ru-RU" smtClean="0"/>
              <a:pPr/>
              <a:t>20.01.2025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9DE72BF-0481-4475-BA67-F43043F13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01B4CD7-9972-4AD6-819A-5B1DDE7DB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4137-6F32-4682-B0EE-336EB9C97E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99449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EEBDAC6-42C5-448B-A5AB-722E029CF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D18592F-F3AA-4BB5-83D7-21509AE812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344553B-FEA9-4C61-AA4F-37DA305A21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F6C27A-4252-48AB-BC65-4DE032265976}" type="datetimeFigureOut">
              <a:rPr lang="ru-RU" smtClean="0"/>
              <a:pPr/>
              <a:t>20.01.2025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2D81C76-2589-411F-94A8-B8316F7C7E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960132B-0ED2-439B-9064-2652D5687D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A34137-6F32-4682-B0EE-336EB9C97E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07068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0" r:id="rId2"/>
    <p:sldLayoutId id="2147483649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6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Relationship Id="rId9" Type="http://schemas.openxmlformats.org/officeDocument/2006/relationships/image" Target="../media/image85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://ds25ach.ucoz.ru/2021-1/90375-diplom.docx" TargetMode="External"/><Relationship Id="rId13" Type="http://schemas.openxmlformats.org/officeDocument/2006/relationships/hyperlink" Target="http://ds25ach.ucoz.ru/2021-1/90481-blagodarnost_2.docx" TargetMode="External"/><Relationship Id="rId3" Type="http://schemas.openxmlformats.org/officeDocument/2006/relationships/hyperlink" Target="http://ds25ach.ucoz.ru/2021-1/starshaja_gruppa.jpg" TargetMode="External"/><Relationship Id="rId7" Type="http://schemas.openxmlformats.org/officeDocument/2006/relationships/hyperlink" Target="http://ds25ach.ucoz.ru/2021-1/nagradnye_materialy_vserossijskogo_tvorcheskogo_ko.pdf" TargetMode="External"/><Relationship Id="rId12" Type="http://schemas.openxmlformats.org/officeDocument/2006/relationships/hyperlink" Target="http://ds25ach.ucoz.ru/2021-1/90481-blagodarnost.docx" TargetMode="External"/><Relationship Id="rId17" Type="http://schemas.openxmlformats.org/officeDocument/2006/relationships/image" Target="../media/image87.jpeg"/><Relationship Id="rId2" Type="http://schemas.openxmlformats.org/officeDocument/2006/relationships/hyperlink" Target="http://ds25ach.ucoz.ru/2016-2017/diplom_moj.pdf" TargetMode="External"/><Relationship Id="rId16" Type="http://schemas.openxmlformats.org/officeDocument/2006/relationships/hyperlink" Target="https://ds25-achinsk.gosuslugi.ru/netcat_files/userfiles/2/Diplom_Shmakova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ds25ach.ucoz.ru/2021-1/sf.jpg" TargetMode="External"/><Relationship Id="rId11" Type="http://schemas.openxmlformats.org/officeDocument/2006/relationships/hyperlink" Target="http://ds25ach.ucoz.ru/2021-1/90481-diplom.docx" TargetMode="External"/><Relationship Id="rId5" Type="http://schemas.openxmlformats.org/officeDocument/2006/relationships/hyperlink" Target="http://ds25ach.ucoz.ru/2021-1/ekai.jpg" TargetMode="External"/><Relationship Id="rId15" Type="http://schemas.openxmlformats.org/officeDocument/2006/relationships/hyperlink" Target="https://cloud.mail.ru/public/NeXP/AA1f7J64o" TargetMode="External"/><Relationship Id="rId10" Type="http://schemas.openxmlformats.org/officeDocument/2006/relationships/hyperlink" Target="http://ds25ach.ucoz.ru/2021-1/90375-blagodarnost_2.docx" TargetMode="External"/><Relationship Id="rId4" Type="http://schemas.openxmlformats.org/officeDocument/2006/relationships/hyperlink" Target="http://ds25ach.ucoz.ru/2021-1/taja.jpg" TargetMode="External"/><Relationship Id="rId9" Type="http://schemas.openxmlformats.org/officeDocument/2006/relationships/hyperlink" Target="http://ds25ach.ucoz.ru/2021-1/90375-blagodarnost.docx" TargetMode="External"/><Relationship Id="rId14" Type="http://schemas.openxmlformats.org/officeDocument/2006/relationships/hyperlink" Target="http://ds25ach.ucoz.ru/2018-3/nro1-2.pdf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B2FE9780-2371-46C3-915F-FAD3D5435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2527" y="922768"/>
            <a:ext cx="7310208" cy="210953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«Нравственно – патриотическое воспитание дошкольников на основе песен о Великой Отечественной войне»</a:t>
            </a: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758352DA-DA0B-4C83-B41A-721DEDD81B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</a:p>
          <a:p>
            <a:r>
              <a:rPr lang="ru-RU" dirty="0" smtClean="0"/>
              <a:t>Шмакова Зинаида Васильевна – </a:t>
            </a:r>
            <a:r>
              <a:rPr lang="ru-RU" sz="2000" i="1" dirty="0" smtClean="0"/>
              <a:t>старший воспитатель МБДОУ «Д/с № 25» </a:t>
            </a:r>
            <a:endParaRPr lang="ru-RU" sz="2000" i="1" dirty="0" smtClean="0"/>
          </a:p>
          <a:p>
            <a:pPr algn="ctr"/>
            <a:r>
              <a:rPr lang="ru-RU" sz="2000" i="1" dirty="0" smtClean="0"/>
              <a:t>г</a:t>
            </a:r>
            <a:r>
              <a:rPr lang="ru-RU" sz="2000" i="1" dirty="0" smtClean="0"/>
              <a:t>. Ачинск.</a:t>
            </a:r>
            <a:endParaRPr lang="ru-RU" sz="2000" i="1" dirty="0"/>
          </a:p>
        </p:txBody>
      </p:sp>
      <p:pic>
        <p:nvPicPr>
          <p:cNvPr id="4" name="Picture 11" descr="https://catherineasquithgallery.com/uploads/posts/2021-03/1614551682_25-p-kartinka-noti-na-belom-fone-2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081786">
            <a:off x="9630889" y="2260159"/>
            <a:ext cx="2137560" cy="9462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84950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b="1" dirty="0" smtClean="0">
                <a:solidFill>
                  <a:srgbClr val="990000"/>
                </a:solidFill>
                <a:ea typeface="Times New Roman" pitchFamily="18" charset="0"/>
                <a:cs typeface="Times New Roman" pitchFamily="18" charset="0"/>
              </a:rPr>
              <a:t>песня «Огонёк»</a:t>
            </a:r>
            <a:r>
              <a:rPr lang="ru-RU" sz="3600" dirty="0" smtClean="0">
                <a:solidFill>
                  <a:srgbClr val="990000"/>
                </a:solidFill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ea typeface="Times New Roman" pitchFamily="18" charset="0"/>
                <a:cs typeface="Times New Roman" pitchFamily="18" charset="0"/>
              </a:rPr>
              <a:t>на слова Михаила Васильевича Исаковского, с мелодией неизвестного автора.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indent="449263" algn="just"/>
            <a:r>
              <a:rPr lang="ru-RU" b="1" dirty="0" smtClean="0">
                <a:ea typeface="Times New Roman" pitchFamily="18" charset="0"/>
                <a:cs typeface="Times New Roman" pitchFamily="18" charset="0"/>
              </a:rPr>
              <a:t>Об удивительной фронтовой песни нам рассказали   самые младшие воспитанники нашего детского сада  </a:t>
            </a:r>
            <a:r>
              <a:rPr lang="ru-RU" dirty="0" smtClean="0"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b="1" dirty="0" smtClean="0">
                <a:solidFill>
                  <a:srgbClr val="990000"/>
                </a:solidFill>
                <a:ea typeface="Times New Roman" pitchFamily="18" charset="0"/>
                <a:cs typeface="Times New Roman" pitchFamily="18" charset="0"/>
              </a:rPr>
              <a:t>младшая группа «Зайчата».</a:t>
            </a:r>
            <a:endParaRPr lang="ru-RU" b="1" dirty="0" smtClean="0">
              <a:ea typeface="Times New Roman" pitchFamily="18" charset="0"/>
              <a:cs typeface="Times New Roman" pitchFamily="18" charset="0"/>
            </a:endParaRPr>
          </a:p>
          <a:p>
            <a:pPr lvl="0" indent="449263" algn="just" eaLnBrk="0" hangingPunct="0"/>
            <a:r>
              <a:rPr lang="ru-RU" b="1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ea typeface="Times New Roman" pitchFamily="18" charset="0"/>
                <a:cs typeface="Times New Roman" pitchFamily="18" charset="0"/>
              </a:rPr>
              <a:t>Поэтический образ огонька на окошке превратился в огромный и вдохновляющий символ: не погас наш огонёк, никогда не погаснет! Песня ещё одной неразрывной связью скрепила фронт и тыл.</a:t>
            </a:r>
            <a:r>
              <a:rPr lang="ru-RU" b="1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 </a:t>
            </a:r>
            <a:endParaRPr lang="ru-RU" b="1" dirty="0" smtClean="0"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Рисунок 3" descr="C:\Users\Админ\Desktop\педсоветы, презентации\DSC_329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704" y="3698379"/>
            <a:ext cx="4000696" cy="2216646"/>
          </a:xfrm>
          <a:prstGeom prst="roundRect">
            <a:avLst/>
          </a:prstGeom>
          <a:noFill/>
          <a:ln w="57150">
            <a:solidFill>
              <a:srgbClr val="990000"/>
            </a:solidFill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  <a:scene3d>
            <a:camera prst="perspectiveContrastingRightFacing"/>
            <a:lightRig rig="threePt" dir="t"/>
          </a:scene3d>
          <a:sp3d>
            <a:bevelT/>
          </a:sp3d>
        </p:spPr>
      </p:pic>
      <p:pic>
        <p:nvPicPr>
          <p:cNvPr id="5" name="Рисунок 4" descr="C:\Users\Админ\Desktop\педсоветы, презентации\DSC_330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7107" y="3569606"/>
            <a:ext cx="3528392" cy="2088232"/>
          </a:xfrm>
          <a:prstGeom prst="round2DiagRect">
            <a:avLst/>
          </a:prstGeom>
          <a:noFill/>
          <a:ln w="57150">
            <a:solidFill>
              <a:srgbClr val="006600"/>
            </a:solidFill>
            <a:miter lim="800000"/>
            <a:headEnd/>
            <a:tailEnd/>
          </a:ln>
          <a:effectLst>
            <a:innerShdw blurRad="63500" dist="50800" dir="13500000">
              <a:prstClr val="black">
                <a:alpha val="50000"/>
              </a:prstClr>
            </a:innerShdw>
            <a:reflection blurRad="6350" stA="52000" endA="300" endPos="35000" dir="5400000" sy="-100000" algn="bl" rotWithShape="0"/>
          </a:effectLst>
          <a:scene3d>
            <a:camera prst="perspectiveHeroicExtremeLeftFacing"/>
            <a:lightRig rig="threePt" dir="t"/>
          </a:scene3d>
          <a:sp3d>
            <a:bevelT/>
          </a:sp3d>
        </p:spPr>
      </p:pic>
      <p:pic>
        <p:nvPicPr>
          <p:cNvPr id="6" name="Рисунок 5" descr="C:\Users\Админ\Desktop\педсоветы, презентации\DSC_330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72398" y="4423714"/>
            <a:ext cx="3528392" cy="2066151"/>
          </a:xfrm>
          <a:prstGeom prst="roundRect">
            <a:avLst/>
          </a:prstGeom>
          <a:noFill/>
          <a:ln w="57150">
            <a:solidFill>
              <a:srgbClr val="990000"/>
            </a:solidFill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600" b="1" dirty="0" err="1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Инсценирование</a:t>
            </a:r>
            <a:r>
              <a:rPr lang="ru-RU" sz="1600" b="1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 песни </a:t>
            </a:r>
            <a:r>
              <a:rPr lang="ru-RU" b="1" dirty="0" smtClean="0">
                <a:solidFill>
                  <a:srgbClr val="990000"/>
                </a:solidFill>
                <a:ea typeface="Times New Roman" pitchFamily="18" charset="0"/>
                <a:cs typeface="Times New Roman" pitchFamily="18" charset="0"/>
              </a:rPr>
              <a:t>«На побывку едет молодой моряк»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indent="449263" algn="just"/>
            <a:r>
              <a:rPr lang="ru-RU" b="1" dirty="0" smtClean="0">
                <a:ea typeface="Times New Roman" pitchFamily="18" charset="0"/>
                <a:cs typeface="Times New Roman" pitchFamily="18" charset="0"/>
              </a:rPr>
              <a:t>На побывку едет…….. </a:t>
            </a:r>
          </a:p>
          <a:p>
            <a:pPr lvl="0" indent="449263" algn="just" eaLnBrk="0" hangingPunct="0"/>
            <a:r>
              <a:rPr lang="ru-RU" b="1" dirty="0" smtClean="0">
                <a:ea typeface="Times New Roman" pitchFamily="18" charset="0"/>
                <a:cs typeface="Times New Roman" pitchFamily="18" charset="0"/>
              </a:rPr>
              <a:t>Известно кто едет - "молодой моряк".</a:t>
            </a:r>
            <a:r>
              <a:rPr lang="ru-RU" b="1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ea typeface="Times New Roman" pitchFamily="18" charset="0"/>
                <a:cs typeface="Times New Roman" pitchFamily="18" charset="0"/>
              </a:rPr>
              <a:t>Музыка - Александра Аверкина,  Слова - Виктора Бокова, самобытного поэта. Симпатичная песня. </a:t>
            </a:r>
            <a:r>
              <a:rPr lang="ru-RU" b="1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 Всеми любимая песня, кажется что «взлетаешь» вместе с ней!!! А море, море – это   особая тема...   </a:t>
            </a:r>
            <a:endParaRPr lang="ru-RU" b="1" dirty="0" smtClean="0">
              <a:ea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Рисунок 3" descr="C:\Users\Админ\Desktop\педсоветы, презентации\DSC_3308.JPG"/>
          <p:cNvPicPr/>
          <p:nvPr/>
        </p:nvPicPr>
        <p:blipFill>
          <a:blip r:embed="rId2" cstate="print"/>
          <a:srcRect b="9677"/>
          <a:stretch>
            <a:fillRect/>
          </a:stretch>
        </p:blipFill>
        <p:spPr bwMode="auto">
          <a:xfrm>
            <a:off x="586036" y="3510930"/>
            <a:ext cx="3960440" cy="2448272"/>
          </a:xfrm>
          <a:prstGeom prst="roundRect">
            <a:avLst/>
          </a:prstGeom>
          <a:noFill/>
          <a:ln w="57150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scene3d>
            <a:camera prst="isometricOffAxis1Right"/>
            <a:lightRig rig="threePt" dir="t"/>
          </a:scene3d>
          <a:sp3d>
            <a:bevelT/>
          </a:sp3d>
        </p:spPr>
      </p:pic>
      <p:pic>
        <p:nvPicPr>
          <p:cNvPr id="6" name="Рисунок 5" descr="C:\Users\Админ\Desktop\педсоветы, презентации\DSC_3320.JPG"/>
          <p:cNvPicPr/>
          <p:nvPr/>
        </p:nvPicPr>
        <p:blipFill>
          <a:blip r:embed="rId3" cstate="print"/>
          <a:srcRect l="10148" r="6973"/>
          <a:stretch>
            <a:fillRect/>
          </a:stretch>
        </p:blipFill>
        <p:spPr bwMode="auto">
          <a:xfrm>
            <a:off x="4316760" y="4415780"/>
            <a:ext cx="4320480" cy="2304256"/>
          </a:xfrm>
          <a:prstGeom prst="round2DiagRect">
            <a:avLst/>
          </a:prstGeom>
          <a:noFill/>
          <a:ln w="57150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ffectLst>
            <a:innerShdw blurRad="63500" dist="50800" dir="8100000">
              <a:prstClr val="black">
                <a:alpha val="50000"/>
              </a:prstClr>
            </a:innerShdw>
            <a:softEdge rad="127000"/>
          </a:effectLst>
          <a:scene3d>
            <a:camera prst="isometricOffAxis2Left"/>
            <a:lightRig rig="threePt" dir="t"/>
          </a:scene3d>
        </p:spPr>
      </p:pic>
      <p:pic>
        <p:nvPicPr>
          <p:cNvPr id="7" name="Рисунок 6" descr="C:\Users\Админ\Desktop\педсоветы, презентации\DSC_3310.JPG"/>
          <p:cNvPicPr/>
          <p:nvPr/>
        </p:nvPicPr>
        <p:blipFill>
          <a:blip r:embed="rId4" cstate="print"/>
          <a:srcRect l="11520"/>
          <a:stretch>
            <a:fillRect/>
          </a:stretch>
        </p:blipFill>
        <p:spPr bwMode="auto">
          <a:xfrm>
            <a:off x="7783066" y="3554363"/>
            <a:ext cx="3871332" cy="2520280"/>
          </a:xfrm>
          <a:prstGeom prst="roundRect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scene3d>
            <a:camera prst="perspectiveHeroicExtremeLeftFacing"/>
            <a:lightRig rig="threePt" dir="t"/>
          </a:scene3d>
          <a:sp3d>
            <a:bevelT prst="angle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91840" y="365125"/>
            <a:ext cx="7531331" cy="1044575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990000"/>
                </a:solidFill>
                <a:ea typeface="Times New Roman" pitchFamily="18" charset="0"/>
                <a:cs typeface="Times New Roman" pitchFamily="18" charset="0"/>
              </a:rPr>
              <a:t>Песня «Синий платочек»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just"/>
            <a:r>
              <a:rPr lang="ru-RU" sz="2400" b="1" dirty="0" smtClean="0">
                <a:solidFill>
                  <a:srgbClr val="990000"/>
                </a:solidFill>
                <a:ea typeface="Times New Roman" pitchFamily="18" charset="0"/>
                <a:cs typeface="Times New Roman" pitchFamily="18" charset="0"/>
              </a:rPr>
              <a:t>Песня «Синий платочек» </a:t>
            </a:r>
            <a:r>
              <a:rPr lang="ru-RU" b="1" dirty="0" smtClean="0">
                <a:ea typeface="Times New Roman" pitchFamily="18" charset="0"/>
                <a:cs typeface="Times New Roman" pitchFamily="18" charset="0"/>
              </a:rPr>
              <a:t>стала символом Великой Отечественной, даже через много лет после войны. Молодые командиры рот шли в атаку под крики «За синий платочек!», поднимая на штыках куски голубой ткани или чего-нибудь хотя бы как-то похожего на ткань. Особенно любили эту песню пулеметчики.</a:t>
            </a:r>
          </a:p>
          <a:p>
            <a:pPr lvl="0" algn="just" eaLnBrk="0" hangingPunct="0"/>
            <a:r>
              <a:rPr lang="ru-RU" b="1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     </a:t>
            </a:r>
            <a:r>
              <a:rPr lang="ru-RU" b="1" dirty="0" err="1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Инсценирование</a:t>
            </a:r>
            <a:r>
              <a:rPr lang="ru-RU" b="1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 песни  представили воспитанники </a:t>
            </a:r>
            <a:r>
              <a:rPr lang="ru-RU" b="1" dirty="0" smtClean="0">
                <a:solidFill>
                  <a:srgbClr val="990000"/>
                </a:solidFill>
                <a:ea typeface="Times New Roman" pitchFamily="18" charset="0"/>
                <a:cs typeface="Times New Roman" pitchFamily="18" charset="0"/>
              </a:rPr>
              <a:t>   логопедической группы «Семицветик».</a:t>
            </a:r>
            <a:endParaRPr lang="ru-RU" b="1" dirty="0" smtClean="0">
              <a:solidFill>
                <a:srgbClr val="990000"/>
              </a:solidFill>
              <a:cs typeface="Times New Roman" pitchFamily="18" charset="0"/>
            </a:endParaRPr>
          </a:p>
        </p:txBody>
      </p:sp>
      <p:pic>
        <p:nvPicPr>
          <p:cNvPr id="4" name="Рисунок 3" descr="C:\Users\Админ\Desktop\педсоветы, презентации\DSC_3331.JPG"/>
          <p:cNvPicPr/>
          <p:nvPr/>
        </p:nvPicPr>
        <p:blipFill>
          <a:blip r:embed="rId2" cstate="print"/>
          <a:srcRect l="4325" r="9170" b="7751"/>
          <a:stretch>
            <a:fillRect/>
          </a:stretch>
        </p:blipFill>
        <p:spPr bwMode="auto">
          <a:xfrm>
            <a:off x="574229" y="3790950"/>
            <a:ext cx="4572000" cy="2376264"/>
          </a:xfrm>
          <a:prstGeom prst="roundRect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perspectiveContrastingRightFacing"/>
            <a:lightRig rig="threePt" dir="t"/>
          </a:scene3d>
          <a:sp3d>
            <a:bevelT/>
          </a:sp3d>
        </p:spPr>
      </p:pic>
      <p:pic>
        <p:nvPicPr>
          <p:cNvPr id="5" name="Рисунок 4" descr="C:\Users\Админ\Desktop\педсоветы, презентации\DSC_3333.JPG"/>
          <p:cNvPicPr/>
          <p:nvPr/>
        </p:nvPicPr>
        <p:blipFill>
          <a:blip r:embed="rId3" cstate="print"/>
          <a:srcRect l="8791" r="5501"/>
          <a:stretch>
            <a:fillRect/>
          </a:stretch>
        </p:blipFill>
        <p:spPr bwMode="auto">
          <a:xfrm>
            <a:off x="7977758" y="4081264"/>
            <a:ext cx="3888432" cy="2203578"/>
          </a:xfrm>
          <a:prstGeom prst="roundRect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  <a:innerShdw blurRad="63500" dist="50800" dir="5400000">
              <a:prstClr val="black">
                <a:alpha val="50000"/>
              </a:prstClr>
            </a:innerShdw>
          </a:effectLst>
          <a:scene3d>
            <a:camera prst="perspectiveHeroicExtremeLeftFacing"/>
            <a:lightRig rig="threePt" dir="t"/>
          </a:scene3d>
          <a:sp3d>
            <a:bevelT/>
          </a:sp3d>
        </p:spPr>
      </p:pic>
      <p:pic>
        <p:nvPicPr>
          <p:cNvPr id="6" name="Рисунок 5" descr="C:\Users\Админ\Desktop\педсоветы, презентации\DSC_3326.JPG"/>
          <p:cNvPicPr/>
          <p:nvPr/>
        </p:nvPicPr>
        <p:blipFill>
          <a:blip r:embed="rId4" cstate="print"/>
          <a:srcRect l="13500" b="8024"/>
          <a:stretch>
            <a:fillRect/>
          </a:stretch>
        </p:blipFill>
        <p:spPr bwMode="auto">
          <a:xfrm>
            <a:off x="4431432" y="3529608"/>
            <a:ext cx="4032448" cy="2880320"/>
          </a:xfrm>
          <a:prstGeom prst="ellipse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isometricOffAxis1Righ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err="1" smtClean="0"/>
              <a:t>Инсценирование</a:t>
            </a:r>
            <a:r>
              <a:rPr lang="ru-RU" sz="3200" b="1" dirty="0" smtClean="0"/>
              <a:t> песни   </a:t>
            </a:r>
            <a:r>
              <a:rPr lang="ru-RU" sz="3200" b="1" dirty="0" smtClean="0">
                <a:solidFill>
                  <a:srgbClr val="990000"/>
                </a:solidFill>
                <a:ea typeface="Times New Roman" pitchFamily="18" charset="0"/>
                <a:cs typeface="Times New Roman" pitchFamily="18" charset="0"/>
              </a:rPr>
              <a:t>«На солнечной поляночке»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1475" y="1543050"/>
            <a:ext cx="10982325" cy="4525241"/>
          </a:xfrm>
        </p:spPr>
        <p:txBody>
          <a:bodyPr/>
          <a:lstStyle/>
          <a:p>
            <a:r>
              <a:rPr lang="ru-RU" b="1" dirty="0" smtClean="0">
                <a:ea typeface="Times New Roman" pitchFamily="18" charset="0"/>
                <a:cs typeface="Times New Roman" pitchFamily="18" charset="0"/>
              </a:rPr>
              <a:t> жизнерадостная песня военной поры. </a:t>
            </a:r>
            <a:r>
              <a:rPr lang="ru-RU" b="1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Летом 1942 года состоялось знакомство композитора Василия Соловьева-Седова и поэта Алексея Фатьянова.</a:t>
            </a:r>
            <a:r>
              <a:rPr lang="ru-RU" b="1" dirty="0" smtClean="0">
                <a:ea typeface="Times New Roman" pitchFamily="18" charset="0"/>
                <a:cs typeface="Times New Roman" pitchFamily="18" charset="0"/>
              </a:rPr>
              <a:t>  . </a:t>
            </a:r>
            <a:r>
              <a:rPr lang="ru-RU" b="1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Интересно отметить, что после исполнения песни «На солнечной поляночке», в некоторых фронтовых газетах появилась рубрика «На солнечной поляночке».  </a:t>
            </a:r>
            <a:r>
              <a:rPr lang="ru-RU" b="1" dirty="0" err="1" smtClean="0">
                <a:ea typeface="Times New Roman" pitchFamily="18" charset="0"/>
                <a:cs typeface="Times New Roman" pitchFamily="18" charset="0"/>
              </a:rPr>
              <a:t>Инсценирование</a:t>
            </a:r>
            <a:r>
              <a:rPr lang="ru-RU" b="1" dirty="0" smtClean="0">
                <a:ea typeface="Times New Roman" pitchFamily="18" charset="0"/>
                <a:cs typeface="Times New Roman" pitchFamily="18" charset="0"/>
              </a:rPr>
              <a:t> песни показали воспитанники </a:t>
            </a:r>
            <a:r>
              <a:rPr lang="ru-RU" b="1" dirty="0" smtClean="0">
                <a:solidFill>
                  <a:srgbClr val="990000"/>
                </a:solidFill>
                <a:ea typeface="Times New Roman" pitchFamily="18" charset="0"/>
                <a:cs typeface="Times New Roman" pitchFamily="18" charset="0"/>
              </a:rPr>
              <a:t>подготовительной группы «Солнышко».</a:t>
            </a:r>
            <a:endParaRPr lang="ru-RU" dirty="0"/>
          </a:p>
        </p:txBody>
      </p:sp>
      <p:pic>
        <p:nvPicPr>
          <p:cNvPr id="5" name="Содержимое 3" descr="C:\Users\Админ\Desktop\педсоветы, презентации\DSC_3350.JPG"/>
          <p:cNvPicPr>
            <a:picLocks/>
          </p:cNvPicPr>
          <p:nvPr/>
        </p:nvPicPr>
        <p:blipFill>
          <a:blip r:embed="rId2" cstate="print"/>
          <a:srcRect r="16325"/>
          <a:stretch>
            <a:fillRect/>
          </a:stretch>
        </p:blipFill>
        <p:spPr bwMode="auto">
          <a:xfrm>
            <a:off x="836367" y="3333736"/>
            <a:ext cx="2594466" cy="1741516"/>
          </a:xfrm>
          <a:prstGeom prst="round2DiagRect">
            <a:avLst/>
          </a:prstGeom>
          <a:noFill/>
          <a:ln w="57150">
            <a:solidFill>
              <a:srgbClr val="006600"/>
            </a:solidFill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  <a:reflection blurRad="6350" stA="50000" endA="295" endPos="92000" dist="101600" dir="5400000" sy="-100000" algn="bl" rotWithShape="0"/>
          </a:effectLst>
          <a:scene3d>
            <a:camera prst="isometricOffAxis1Right"/>
            <a:lightRig rig="threePt" dir="t"/>
          </a:scene3d>
          <a:sp3d>
            <a:bevelT/>
          </a:sp3d>
        </p:spPr>
      </p:pic>
      <p:pic>
        <p:nvPicPr>
          <p:cNvPr id="6" name="Рисунок 5" descr="C:\Users\Админ\Desktop\педсоветы, презентации\DSC_3341.JPG"/>
          <p:cNvPicPr/>
          <p:nvPr/>
        </p:nvPicPr>
        <p:blipFill>
          <a:blip r:embed="rId3" cstate="print"/>
          <a:srcRect l="11720" r="20307"/>
          <a:stretch>
            <a:fillRect/>
          </a:stretch>
        </p:blipFill>
        <p:spPr bwMode="auto">
          <a:xfrm>
            <a:off x="5813698" y="3303290"/>
            <a:ext cx="2952328" cy="2016224"/>
          </a:xfrm>
          <a:prstGeom prst="wedgeRoundRectCallout">
            <a:avLst/>
          </a:prstGeom>
          <a:noFill/>
          <a:ln w="57150">
            <a:solidFill>
              <a:srgbClr val="006600"/>
            </a:solidFill>
            <a:miter lim="800000"/>
            <a:headEnd/>
            <a:tailEnd/>
          </a:ln>
          <a:effectLst>
            <a:glow rad="139700">
              <a:schemeClr val="accent5">
                <a:satMod val="17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  <a:softEdge rad="31750"/>
          </a:effectLst>
          <a:scene3d>
            <a:camera prst="perspectiveLeft"/>
            <a:lightRig rig="threePt" dir="t"/>
          </a:scene3d>
          <a:sp3d>
            <a:bevelT/>
          </a:sp3d>
        </p:spPr>
      </p:pic>
      <p:pic>
        <p:nvPicPr>
          <p:cNvPr id="7" name="Picture 2" descr="C:\Users\Админ\Desktop\Новая папка (3)\DSC_3342.JPG"/>
          <p:cNvPicPr>
            <a:picLocks noChangeAspect="1" noChangeArrowheads="1"/>
          </p:cNvPicPr>
          <p:nvPr/>
        </p:nvPicPr>
        <p:blipFill>
          <a:blip r:embed="rId4" cstate="print"/>
          <a:srcRect l="11989" r="21756"/>
          <a:stretch>
            <a:fillRect/>
          </a:stretch>
        </p:blipFill>
        <p:spPr bwMode="auto">
          <a:xfrm>
            <a:off x="8811369" y="3223270"/>
            <a:ext cx="3024336" cy="2567642"/>
          </a:xfrm>
          <a:prstGeom prst="round2SameRect">
            <a:avLst/>
          </a:prstGeom>
          <a:noFill/>
          <a:ln w="57150">
            <a:solidFill>
              <a:srgbClr val="006600"/>
            </a:solidFill>
          </a:ln>
          <a:effectLst>
            <a:innerShdw blurRad="63500" dist="50800" dir="5400000">
              <a:prstClr val="black">
                <a:alpha val="50000"/>
              </a:prstClr>
            </a:innerShdw>
            <a:reflection blurRad="6350" stA="50000" endA="300" endPos="55500" dist="50800" dir="5400000" sy="-100000" algn="bl" rotWithShape="0"/>
          </a:effectLst>
          <a:scene3d>
            <a:camera prst="perspectiveHeroicExtremeLeftFacing"/>
            <a:lightRig rig="threePt" dir="t"/>
          </a:scene3d>
          <a:sp3d>
            <a:bevelT/>
          </a:sp3d>
        </p:spPr>
      </p:pic>
      <p:pic>
        <p:nvPicPr>
          <p:cNvPr id="8" name="Picture 3" descr="C:\Users\Админ\Desktop\Новая папка (3)\DSC_3349.JPG"/>
          <p:cNvPicPr>
            <a:picLocks noChangeAspect="1" noChangeArrowheads="1"/>
          </p:cNvPicPr>
          <p:nvPr/>
        </p:nvPicPr>
        <p:blipFill>
          <a:blip r:embed="rId5" cstate="print"/>
          <a:srcRect t="32970" b="10689"/>
          <a:stretch>
            <a:fillRect/>
          </a:stretch>
        </p:blipFill>
        <p:spPr bwMode="auto">
          <a:xfrm>
            <a:off x="3469407" y="4410819"/>
            <a:ext cx="2129433" cy="2132856"/>
          </a:xfrm>
          <a:prstGeom prst="round2DiagRect">
            <a:avLst/>
          </a:prstGeom>
          <a:noFill/>
          <a:ln w="57150">
            <a:solidFill>
              <a:srgbClr val="0066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91840" y="365125"/>
            <a:ext cx="7531331" cy="682625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990000"/>
                </a:solidFill>
                <a:ea typeface="Times New Roman" pitchFamily="18" charset="0"/>
                <a:cs typeface="Times New Roman" pitchFamily="18" charset="0"/>
              </a:rPr>
              <a:t>Песня «Белые панамки»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50" y="1362076"/>
            <a:ext cx="11068050" cy="4706216"/>
          </a:xfrm>
        </p:spPr>
        <p:txBody>
          <a:bodyPr/>
          <a:lstStyle/>
          <a:p>
            <a:pPr lvl="0" indent="449263" algn="just" eaLnBrk="0" hangingPunct="0"/>
            <a:r>
              <a:rPr lang="ru-RU" b="1" dirty="0" smtClean="0">
                <a:ea typeface="Times New Roman" pitchFamily="18" charset="0"/>
                <a:cs typeface="Times New Roman" pitchFamily="18" charset="0"/>
              </a:rPr>
              <a:t>Сюжет </a:t>
            </a:r>
            <a:r>
              <a:rPr lang="ru-RU" sz="3200" b="1" dirty="0" smtClean="0">
                <a:solidFill>
                  <a:srgbClr val="990000"/>
                </a:solidFill>
                <a:ea typeface="Times New Roman" pitchFamily="18" charset="0"/>
                <a:cs typeface="Times New Roman" pitchFamily="18" charset="0"/>
              </a:rPr>
              <a:t>песни «Белые панамки» </a:t>
            </a:r>
            <a:r>
              <a:rPr lang="ru-RU" b="1" dirty="0" smtClean="0">
                <a:ea typeface="Times New Roman" pitchFamily="18" charset="0"/>
                <a:cs typeface="Times New Roman" pitchFamily="18" charset="0"/>
              </a:rPr>
              <a:t>основан на действительных событиях произошедших летом 1942 года. Рассказ дедушки об эвакуации детей из Ленинграда затронул душу Вадима Егорова, и вскоре зародились слова: «… На войне, как на войне – попаданье без ошибки….. И панамки на воде, а панамки на воде, словно белые кувшинки….» </a:t>
            </a:r>
          </a:p>
          <a:p>
            <a:pPr lvl="0" indent="449263" algn="just" eaLnBrk="0" hangingPunct="0"/>
            <a:r>
              <a:rPr lang="ru-RU" b="1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	 </a:t>
            </a:r>
            <a:r>
              <a:rPr lang="ru-RU" b="1" dirty="0" err="1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Инсценирование</a:t>
            </a:r>
            <a:r>
              <a:rPr lang="ru-RU" b="1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 песни представлено воспитанниками </a:t>
            </a:r>
            <a:r>
              <a:rPr lang="ru-RU" b="1" dirty="0" smtClean="0">
                <a:solidFill>
                  <a:srgbClr val="990000"/>
                </a:solidFill>
                <a:ea typeface="Times New Roman" pitchFamily="18" charset="0"/>
                <a:cs typeface="Times New Roman" pitchFamily="18" charset="0"/>
              </a:rPr>
              <a:t>средней группы «Буратино».</a:t>
            </a:r>
          </a:p>
          <a:p>
            <a:endParaRPr lang="ru-RU" dirty="0"/>
          </a:p>
        </p:txBody>
      </p:sp>
      <p:pic>
        <p:nvPicPr>
          <p:cNvPr id="4" name="Рисунок 3" descr="C:\Users\Админ\Desktop\педсоветы, презентации\DSC_3352.JPG"/>
          <p:cNvPicPr/>
          <p:nvPr/>
        </p:nvPicPr>
        <p:blipFill>
          <a:blip r:embed="rId2" cstate="print"/>
          <a:srcRect l="8825"/>
          <a:stretch>
            <a:fillRect/>
          </a:stretch>
        </p:blipFill>
        <p:spPr bwMode="auto">
          <a:xfrm>
            <a:off x="0" y="3570734"/>
            <a:ext cx="3635896" cy="2592288"/>
          </a:xfrm>
          <a:prstGeom prst="round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perspectiveContrastingRightFacing"/>
            <a:lightRig rig="threePt" dir="t"/>
          </a:scene3d>
          <a:sp3d>
            <a:bevelT/>
          </a:sp3d>
        </p:spPr>
      </p:pic>
      <p:pic>
        <p:nvPicPr>
          <p:cNvPr id="5" name="Рисунок 4" descr="C:\Users\Админ\Desktop\педсоветы, презентации\DSC_3357.JPG"/>
          <p:cNvPicPr/>
          <p:nvPr/>
        </p:nvPicPr>
        <p:blipFill>
          <a:blip r:embed="rId3" cstate="print"/>
          <a:srcRect l="21292" t="11353" r="16963" b="9178"/>
          <a:stretch>
            <a:fillRect/>
          </a:stretch>
        </p:blipFill>
        <p:spPr bwMode="auto">
          <a:xfrm>
            <a:off x="7026002" y="3761234"/>
            <a:ext cx="2952328" cy="2376264"/>
          </a:xfrm>
          <a:prstGeom prst="round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HeroicExtremeLeftFacing"/>
            <a:lightRig rig="threePt" dir="t"/>
          </a:scene3d>
          <a:sp3d>
            <a:bevelT/>
          </a:sp3d>
        </p:spPr>
      </p:pic>
      <p:pic>
        <p:nvPicPr>
          <p:cNvPr id="6" name="Рисунок 5" descr="C:\Users\Админ\Desktop\педсоветы, презентации\DSC_3354.JPG"/>
          <p:cNvPicPr/>
          <p:nvPr/>
        </p:nvPicPr>
        <p:blipFill>
          <a:blip r:embed="rId4" cstate="print"/>
          <a:srcRect l="16189" r="12116"/>
          <a:stretch>
            <a:fillRect/>
          </a:stretch>
        </p:blipFill>
        <p:spPr bwMode="auto">
          <a:xfrm>
            <a:off x="3190900" y="3675509"/>
            <a:ext cx="3629000" cy="2620516"/>
          </a:xfrm>
          <a:prstGeom prst="round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HeroicExtremeLeftFacing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b="1" dirty="0" smtClean="0">
                <a:solidFill>
                  <a:srgbClr val="990000"/>
                </a:solidFill>
                <a:ea typeface="Times New Roman" pitchFamily="18" charset="0"/>
                <a:cs typeface="Times New Roman" pitchFamily="18" charset="0"/>
              </a:rPr>
              <a:t>«Месяц Май» </a:t>
            </a:r>
            <a:r>
              <a:rPr lang="ru-RU" b="1" dirty="0" smtClean="0">
                <a:ea typeface="Times New Roman" pitchFamily="18" charset="0"/>
                <a:cs typeface="Times New Roman" pitchFamily="18" charset="0"/>
              </a:rPr>
              <a:t>больше, чем просто песня.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1362075"/>
            <a:ext cx="10515600" cy="4706216"/>
          </a:xfrm>
        </p:spPr>
        <p:txBody>
          <a:bodyPr/>
          <a:lstStyle/>
          <a:p>
            <a:pPr lvl="0" indent="449263" algn="just">
              <a:tabLst>
                <a:tab pos="733425" algn="l"/>
              </a:tabLst>
            </a:pPr>
            <a:r>
              <a:rPr lang="ru-RU" sz="1800" b="1" dirty="0" smtClean="0">
                <a:ea typeface="Times New Roman" pitchFamily="18" charset="0"/>
                <a:cs typeface="Times New Roman" pitchFamily="18" charset="0"/>
              </a:rPr>
              <a:t>Это долг, это дань уважения, это низкий поклон благодарности Героям войны, их доблести, их чести и отваге! И это призыв вечно чтить подвиг и помнить, что такое трагедия войны! Эту песню написал отец Юли Василий Константинович  </a:t>
            </a:r>
            <a:r>
              <a:rPr lang="ru-RU" sz="1800" b="1" dirty="0" err="1" smtClean="0">
                <a:ea typeface="Times New Roman" pitchFamily="18" charset="0"/>
                <a:cs typeface="Times New Roman" pitchFamily="18" charset="0"/>
              </a:rPr>
              <a:t>Паршута</a:t>
            </a:r>
            <a:r>
              <a:rPr lang="ru-RU" sz="1800" b="1" dirty="0" smtClean="0">
                <a:ea typeface="Times New Roman" pitchFamily="18" charset="0"/>
                <a:cs typeface="Times New Roman" pitchFamily="18" charset="0"/>
              </a:rPr>
              <a:t> о своей маме, бабушке Юли, которая была шофером на фронте.  </a:t>
            </a:r>
          </a:p>
          <a:p>
            <a:pPr lvl="0" indent="449263" algn="just" eaLnBrk="0" hangingPunct="0">
              <a:tabLst>
                <a:tab pos="733425" algn="l"/>
              </a:tabLst>
            </a:pPr>
            <a:r>
              <a:rPr lang="ru-RU" sz="1800" b="1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       Фильм на слова песни представила  </a:t>
            </a:r>
            <a:r>
              <a:rPr lang="ru-RU" sz="1800" b="1" dirty="0" smtClean="0">
                <a:solidFill>
                  <a:srgbClr val="990000"/>
                </a:solidFill>
                <a:ea typeface="Times New Roman" pitchFamily="18" charset="0"/>
                <a:cs typeface="Times New Roman" pitchFamily="18" charset="0"/>
              </a:rPr>
              <a:t>старшая группа «Радуга», </a:t>
            </a:r>
            <a:r>
              <a:rPr lang="ru-RU" sz="1800" b="1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герои фильма воспитанники и родители группы «Радуга». </a:t>
            </a:r>
            <a:r>
              <a:rPr lang="ru-RU" sz="1800" b="1" dirty="0" smtClean="0"/>
              <a:t> </a:t>
            </a:r>
            <a:endParaRPr lang="ru-RU" sz="1800" b="1" dirty="0" smtClean="0"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6" name="Picture 5" descr="C:\Users\Админ\Desktop\Мой подотчёт\IMG_20211130_082526.jpg"/>
          <p:cNvPicPr>
            <a:picLocks noChangeAspect="1" noChangeArrowheads="1"/>
          </p:cNvPicPr>
          <p:nvPr/>
        </p:nvPicPr>
        <p:blipFill>
          <a:blip r:embed="rId2" cstate="print"/>
          <a:srcRect t="31100" b="38450"/>
          <a:stretch>
            <a:fillRect/>
          </a:stretch>
        </p:blipFill>
        <p:spPr bwMode="auto">
          <a:xfrm>
            <a:off x="211510" y="3087613"/>
            <a:ext cx="2877199" cy="1898206"/>
          </a:xfrm>
          <a:prstGeom prst="rect">
            <a:avLst/>
          </a:prstGeom>
          <a:noFill/>
          <a:ln w="57150">
            <a:solidFill>
              <a:srgbClr val="990000"/>
            </a:solidFill>
          </a:ln>
        </p:spPr>
      </p:pic>
      <p:pic>
        <p:nvPicPr>
          <p:cNvPr id="7" name="Picture 3" descr="C:\Users\7272~1\AppData\Local\Temp\Rar$DIa932.45523\image-06-12-21-10-39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9528" y="4400637"/>
            <a:ext cx="2880320" cy="2160240"/>
          </a:xfrm>
          <a:prstGeom prst="rect">
            <a:avLst/>
          </a:prstGeom>
          <a:noFill/>
          <a:ln w="57150">
            <a:solidFill>
              <a:srgbClr val="990000"/>
            </a:solidFill>
          </a:ln>
        </p:spPr>
      </p:pic>
      <p:pic>
        <p:nvPicPr>
          <p:cNvPr id="8" name="Picture 4" descr="C:\Users\7272~1\AppData\Local\Temp\Rar$DIa932.48757\image-06-12-21-10-39-1.hei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41875" y="3166525"/>
            <a:ext cx="2531677" cy="3375569"/>
          </a:xfrm>
          <a:prstGeom prst="rect">
            <a:avLst/>
          </a:prstGeom>
          <a:noFill/>
          <a:ln w="57150">
            <a:solidFill>
              <a:srgbClr val="990000"/>
            </a:solidFill>
          </a:ln>
        </p:spPr>
      </p:pic>
      <p:pic>
        <p:nvPicPr>
          <p:cNvPr id="9" name="Picture 2" descr="C:\Users\7272~1\AppData\Local\Temp\Rar$DIa932.40409\image-06-12-21-10-39.hei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07975" y="3016909"/>
            <a:ext cx="3240489" cy="2294304"/>
          </a:xfrm>
          <a:prstGeom prst="rect">
            <a:avLst/>
          </a:prstGeom>
          <a:noFill/>
          <a:ln w="57150">
            <a:solidFill>
              <a:srgbClr val="99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71826" y="365125"/>
            <a:ext cx="7651346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990000"/>
                </a:solidFill>
                <a:cs typeface="Times New Roman" pitchFamily="18" charset="0"/>
              </a:rPr>
              <a:t>Фестиваль «Нам песни эти позабыть нельзя»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u="sng" dirty="0" smtClean="0">
                <a:solidFill>
                  <a:srgbClr val="006600"/>
                </a:solidFill>
              </a:rPr>
              <a:t>2021 – 2022 учебный год</a:t>
            </a:r>
            <a:endParaRPr lang="ru-RU" sz="28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95300" y="1825624"/>
            <a:ext cx="10858500" cy="4575175"/>
          </a:xfrm>
        </p:spPr>
        <p:txBody>
          <a:bodyPr/>
          <a:lstStyle/>
          <a:p>
            <a:pPr algn="ctr"/>
            <a:r>
              <a:rPr lang="ru-RU" b="1" dirty="0" smtClean="0">
                <a:latin typeface="Bookman Old Style" pitchFamily="18" charset="0"/>
              </a:rPr>
              <a:t>танцевальные композиции по выбранной песни с обязательным живым исполнением песни родителями + оформление </a:t>
            </a:r>
            <a:r>
              <a:rPr lang="ru-RU" b="1" dirty="0" err="1" smtClean="0">
                <a:latin typeface="Bookman Old Style" pitchFamily="18" charset="0"/>
              </a:rPr>
              <a:t>леп-бука</a:t>
            </a:r>
            <a:r>
              <a:rPr lang="ru-RU" b="1" i="1" dirty="0" smtClean="0">
                <a:cs typeface="Times New Roman" pitchFamily="18" charset="0"/>
              </a:rPr>
              <a:t>(история создания песни, авторы песни, процесс подготовки к театрализованным представлениям, творческие работы детей и родителей по выбранной песни)</a:t>
            </a:r>
            <a:r>
              <a:rPr lang="ru-RU" b="1" dirty="0" smtClean="0"/>
              <a:t> </a:t>
            </a:r>
          </a:p>
          <a:p>
            <a:pPr algn="ctr"/>
            <a:r>
              <a:rPr lang="ru-RU" b="1" dirty="0" smtClean="0">
                <a:solidFill>
                  <a:srgbClr val="990000"/>
                </a:solidFill>
                <a:latin typeface="Bookman Old Style" pitchFamily="18" charset="0"/>
              </a:rPr>
              <a:t>На данном этапе мы военную песню слушали, танцевали и пели и делали это ВСЕ вместе: педагоги, дети, родители.</a:t>
            </a:r>
            <a:endParaRPr lang="ru-RU" dirty="0"/>
          </a:p>
        </p:txBody>
      </p:sp>
      <p:pic>
        <p:nvPicPr>
          <p:cNvPr id="4" name="Рисунок 3" descr="https://ds25ach.ucoz.ru/2022-1/dp22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8676" y="3759695"/>
            <a:ext cx="4797524" cy="2574429"/>
          </a:xfrm>
          <a:prstGeom prst="rect">
            <a:avLst/>
          </a:prstGeom>
          <a:noFill/>
          <a:ln w="57150">
            <a:solidFill>
              <a:srgbClr val="006600"/>
            </a:solidFill>
            <a:miter lim="800000"/>
            <a:headEnd/>
            <a:tailEnd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91840" y="365126"/>
            <a:ext cx="7531331" cy="84455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990000"/>
                </a:solidFill>
                <a:ea typeface="Calibri" pitchFamily="34" charset="0"/>
                <a:cs typeface="Times New Roman" pitchFamily="18" charset="0"/>
              </a:rPr>
              <a:t>«Верните память!»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день фестиваля коллектив сотрудников детского сада исполнил танец под песню на стихи Марии Захаровой </a:t>
            </a:r>
            <a:r>
              <a:rPr lang="ru-RU" sz="2400" b="1" dirty="0" smtClean="0">
                <a:solidFill>
                  <a:srgbClr val="99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«Верните память!»</a:t>
            </a:r>
            <a:endParaRPr lang="ru-RU" sz="2400" dirty="0"/>
          </a:p>
        </p:txBody>
      </p:sp>
      <p:pic>
        <p:nvPicPr>
          <p:cNvPr id="4" name="Рисунок 3" descr="https://ds25ach.ucoz.ru/2022-1/dp2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643" y="2529483"/>
            <a:ext cx="4680520" cy="2259707"/>
          </a:xfrm>
          <a:prstGeom prst="roundRect">
            <a:avLst/>
          </a:prstGeom>
          <a:noFill/>
          <a:ln w="57150">
            <a:solidFill>
              <a:srgbClr val="C00000"/>
            </a:solidFill>
            <a:miter lim="800000"/>
            <a:headEnd/>
            <a:tailEnd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5" name="Рисунок 4" descr="C:\Users\Админ\AppData\Local\Microsoft\Windows\Temporary Internet Files\Content.Word\IMG_20220429_094539.jpg"/>
          <p:cNvPicPr/>
          <p:nvPr/>
        </p:nvPicPr>
        <p:blipFill>
          <a:blip r:embed="rId3" cstate="print"/>
          <a:srcRect l="12545" r="11141"/>
          <a:stretch>
            <a:fillRect/>
          </a:stretch>
        </p:blipFill>
        <p:spPr bwMode="auto">
          <a:xfrm>
            <a:off x="8538195" y="2272680"/>
            <a:ext cx="3151758" cy="2160240"/>
          </a:xfrm>
          <a:prstGeom prst="roundRect">
            <a:avLst/>
          </a:prstGeom>
          <a:noFill/>
          <a:ln w="57150">
            <a:solidFill>
              <a:srgbClr val="A50021"/>
            </a:solidFill>
            <a:miter lim="800000"/>
            <a:headEnd/>
            <a:tailEnd/>
          </a:ln>
          <a:effectLst>
            <a:reflection blurRad="6350" stA="50000" endA="300" endPos="55500" dist="101600" dir="5400000" sy="-100000" algn="bl" rotWithShape="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6" name="Рисунок 5" descr="C:\Users\Админ\Desktop\МЕТОДКАБИНЕТ\IMG_20220429_094537.jpg"/>
          <p:cNvPicPr/>
          <p:nvPr/>
        </p:nvPicPr>
        <p:blipFill>
          <a:blip r:embed="rId4" cstate="print"/>
          <a:srcRect l="13208" r="14387"/>
          <a:stretch>
            <a:fillRect/>
          </a:stretch>
        </p:blipFill>
        <p:spPr bwMode="auto">
          <a:xfrm>
            <a:off x="4901233" y="3897660"/>
            <a:ext cx="3528392" cy="2160240"/>
          </a:xfrm>
          <a:prstGeom prst="roundRect">
            <a:avLst/>
          </a:prstGeom>
          <a:noFill/>
          <a:ln w="57150">
            <a:solidFill>
              <a:srgbClr val="A50021"/>
            </a:solidFill>
            <a:miter lim="800000"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91840" y="365125"/>
            <a:ext cx="7531331" cy="949325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Песня «Дети войны»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1581150"/>
            <a:ext cx="10515600" cy="4487141"/>
          </a:xfrm>
        </p:spPr>
        <p:txBody>
          <a:bodyPr/>
          <a:lstStyle/>
          <a:p>
            <a:pPr algn="just"/>
            <a:r>
              <a:rPr lang="ru-RU" b="1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Дети и война – понятия несовместимые. Есть поговорка: «На войне детей не бывает». Те, что попали на войну, должны были расстаться с детством.  Педагоги, дети и родители 2 младшей группы «Солнышко» представили песню </a:t>
            </a:r>
            <a:r>
              <a:rPr lang="ru-RU" sz="2800" b="1" dirty="0" smtClean="0">
                <a:solidFill>
                  <a:srgbClr val="990000"/>
                </a:solidFill>
                <a:ea typeface="Calibri" pitchFamily="34" charset="0"/>
                <a:cs typeface="Times New Roman" pitchFamily="18" charset="0"/>
              </a:rPr>
              <a:t>«Дети войны», </a:t>
            </a:r>
            <a:r>
              <a:rPr lang="ru-RU" b="1" i="1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музыка О. </a:t>
            </a:r>
            <a:r>
              <a:rPr lang="ru-RU" b="1" i="1" dirty="0" err="1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Юдахиной</a:t>
            </a:r>
            <a:r>
              <a:rPr lang="ru-RU" b="1" i="1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, слова И. Резника.</a:t>
            </a:r>
            <a:endParaRPr lang="ru-RU" dirty="0"/>
          </a:p>
        </p:txBody>
      </p:sp>
      <p:pic>
        <p:nvPicPr>
          <p:cNvPr id="4" name="Рисунок 3" descr="https://ds25ach.ucoz.ru/2022-1/dp22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3376" y="3143250"/>
            <a:ext cx="4461074" cy="3002285"/>
          </a:xfrm>
          <a:prstGeom prst="rect">
            <a:avLst/>
          </a:prstGeom>
          <a:noFill/>
          <a:ln w="5715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5" name="Рисунок 4" descr="C:\Users\Админ\AppData\Local\Microsoft\Windows\Temporary Internet Files\Content.Word\IMG_20220429_095943_1.jpg"/>
          <p:cNvPicPr/>
          <p:nvPr/>
        </p:nvPicPr>
        <p:blipFill>
          <a:blip r:embed="rId3" cstate="print"/>
          <a:srcRect r="12552"/>
          <a:stretch>
            <a:fillRect/>
          </a:stretch>
        </p:blipFill>
        <p:spPr bwMode="auto">
          <a:xfrm>
            <a:off x="8643738" y="2952377"/>
            <a:ext cx="3300611" cy="2010148"/>
          </a:xfrm>
          <a:prstGeom prst="rect">
            <a:avLst/>
          </a:prstGeom>
          <a:noFill/>
          <a:ln w="5715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6" name="Рисунок 5" descr="C:\Users\Админ\AppData\Local\Microsoft\Windows\Temporary Internet Files\Content.Word\IMG_20220429_095829.jpg"/>
          <p:cNvPicPr/>
          <p:nvPr/>
        </p:nvPicPr>
        <p:blipFill>
          <a:blip r:embed="rId4" cstate="print"/>
          <a:srcRect l="3726" r="24336"/>
          <a:stretch>
            <a:fillRect/>
          </a:stretch>
        </p:blipFill>
        <p:spPr bwMode="auto">
          <a:xfrm>
            <a:off x="5304655" y="4315569"/>
            <a:ext cx="3363095" cy="2028081"/>
          </a:xfrm>
          <a:prstGeom prst="rect">
            <a:avLst/>
          </a:prstGeom>
          <a:noFill/>
          <a:ln w="5715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91840" y="365125"/>
            <a:ext cx="7531331" cy="1025525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/>
              <a:t>Песня «Журавли»</a:t>
            </a:r>
            <a:endParaRPr lang="ru-RU" sz="32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800" b="1" dirty="0" smtClean="0"/>
              <a:t>Дети познакомились с песней </a:t>
            </a:r>
            <a:r>
              <a:rPr lang="ru-RU" sz="1800" b="1" i="1" dirty="0" smtClean="0"/>
              <a:t>«Журавли» — композитора Яна Френкеля на стихи Расула Гамзатова </a:t>
            </a:r>
            <a:r>
              <a:rPr lang="ru-RU" sz="1800" b="1" dirty="0" smtClean="0"/>
              <a:t>– это одна из лучших во всём мире песен о войне</a:t>
            </a:r>
            <a:r>
              <a:rPr lang="ru-RU" sz="1800" b="1" baseline="30000" dirty="0" smtClean="0"/>
              <a:t>. </a:t>
            </a:r>
            <a:r>
              <a:rPr lang="ru-RU" sz="1800" b="1" dirty="0" smtClean="0"/>
              <a:t>«…Слова этой песни… имели конкретный адрес — миллионам павших, не вернувшихся с полей сражений Отечественной войны. …но в то же время не вижу причин, по которым нельзя посвящать «Журавлей» жертвам войн всех времён»,— писал Расул Гамзатов. На фестивале песню </a:t>
            </a:r>
            <a:r>
              <a:rPr lang="ru-RU" sz="1800" b="1" u="sng" dirty="0" smtClean="0">
                <a:solidFill>
                  <a:srgbClr val="990000"/>
                </a:solidFill>
              </a:rPr>
              <a:t>«Журавли»</a:t>
            </a:r>
            <a:r>
              <a:rPr lang="ru-RU" sz="1800" b="1" dirty="0" smtClean="0">
                <a:solidFill>
                  <a:srgbClr val="990000"/>
                </a:solidFill>
              </a:rPr>
              <a:t> </a:t>
            </a:r>
            <a:r>
              <a:rPr lang="ru-RU" sz="1800" b="1" dirty="0" smtClean="0"/>
              <a:t>представили педагоги, родители и воспитанники средней группы «Зайчата».</a:t>
            </a:r>
            <a:endParaRPr lang="ru-RU" sz="1800" dirty="0"/>
          </a:p>
        </p:txBody>
      </p:sp>
      <p:pic>
        <p:nvPicPr>
          <p:cNvPr id="4" name="Рисунок 3" descr="https://ds25ach.ucoz.ru/2022-1/dp22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3377" y="3684265"/>
            <a:ext cx="4267200" cy="2409825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5" name="Рисунок 4" descr="C:\Users\Админ\AppData\Local\Microsoft\Windows\Temporary Internet Files\Content.Word\IMG_20220429_095435_1.jpg"/>
          <p:cNvPicPr/>
          <p:nvPr/>
        </p:nvPicPr>
        <p:blipFill>
          <a:blip r:embed="rId3" cstate="print"/>
          <a:srcRect l="18190" r="14792" b="12953"/>
          <a:stretch>
            <a:fillRect/>
          </a:stretch>
        </p:blipFill>
        <p:spPr bwMode="auto">
          <a:xfrm>
            <a:off x="5705475" y="3900289"/>
            <a:ext cx="4048497" cy="2224286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  <a:scene3d>
            <a:camera prst="isometricOffAxis2Lef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666A230F-F225-424D-B688-0F8FCDFFF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b="1" dirty="0" smtClean="0">
                <a:solidFill>
                  <a:srgbClr val="990000"/>
                </a:solidFill>
                <a:ea typeface="Times New Roman" pitchFamily="18" charset="0"/>
                <a:cs typeface="Times New Roman" pitchFamily="18" charset="0"/>
              </a:rPr>
              <a:t>Введение:</a:t>
            </a:r>
            <a:r>
              <a:rPr lang="ru-RU" dirty="0" smtClean="0">
                <a:solidFill>
                  <a:srgbClr val="990000"/>
                </a:solidFill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990000"/>
                </a:solidFill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xmlns="" id="{320C8646-952E-436A-828F-7836FAD4FE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883" y="1445614"/>
            <a:ext cx="10997540" cy="4242666"/>
          </a:xfrm>
        </p:spPr>
        <p:txBody>
          <a:bodyPr>
            <a:normAutofit/>
          </a:bodyPr>
          <a:lstStyle/>
          <a:p>
            <a:pPr lvl="0"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cs typeface="Times New Roman" pitchFamily="18" charset="0"/>
              </a:rPr>
              <a:t>	</a:t>
            </a:r>
            <a:r>
              <a:rPr lang="ru-RU" sz="1800" b="1" dirty="0" smtClean="0">
                <a:cs typeface="Times New Roman" pitchFamily="18" charset="0"/>
              </a:rPr>
              <a:t>Песни </a:t>
            </a:r>
            <a:r>
              <a:rPr lang="ru-RU" sz="1800" b="1" dirty="0" smtClean="0">
                <a:cs typeface="Times New Roman" pitchFamily="18" charset="0"/>
              </a:rPr>
              <a:t>военных лет можно назвать музыкальной летописью Великой Отечественной войны.  Песня в годы войны помогала осуществить победу над врагом. </a:t>
            </a:r>
          </a:p>
          <a:p>
            <a:pPr algn="just"/>
            <a:r>
              <a:rPr lang="ru-RU" sz="1800" b="1" dirty="0" smtClean="0">
                <a:cs typeface="Times New Roman" pitchFamily="18" charset="0"/>
              </a:rPr>
              <a:t>           Песня всегда сопровождала солдата, поэтому у многих бойцов и командиров в карманах гимнастерок, у самого сердца, вместе с солдатской книжкой и фотографиями родных хранились блокноты с записями фронтовых песен.</a:t>
            </a:r>
          </a:p>
          <a:p>
            <a:pPr algn="just"/>
            <a:r>
              <a:rPr lang="ru-RU" sz="1800" b="1" dirty="0" smtClean="0">
                <a:cs typeface="Times New Roman" pitchFamily="18" charset="0"/>
              </a:rPr>
              <a:t>	Говорилось, что фронтовая песня – это вторая винтовка, что враг боится песни больше, чем огнестрельного оружия. Когда однажды молодого бойца-танкиста спросили, как он мог один разгромить большую группу гитлеровцев, тот ответил, что он был не один, ведь ему помогали </a:t>
            </a:r>
            <a:r>
              <a:rPr lang="ru-RU" sz="1800" b="1" u="sng" dirty="0" smtClean="0">
                <a:cs typeface="Times New Roman" pitchFamily="18" charset="0"/>
              </a:rPr>
              <a:t>трое</a:t>
            </a:r>
            <a:r>
              <a:rPr lang="ru-RU" sz="1800" b="1" dirty="0" smtClean="0">
                <a:cs typeface="Times New Roman" pitchFamily="18" charset="0"/>
              </a:rPr>
              <a:t>: танк, автомат и песня.</a:t>
            </a:r>
          </a:p>
          <a:p>
            <a:pPr algn="just"/>
            <a:r>
              <a:rPr lang="ru-RU" sz="1800" b="1" dirty="0" smtClean="0">
                <a:cs typeface="Times New Roman" pitchFamily="18" charset="0"/>
              </a:rPr>
              <a:t>	Воевал весь наш народ, воевала и песня. В этих песнях люди черпали душевные силы.</a:t>
            </a:r>
          </a:p>
        </p:txBody>
      </p:sp>
      <p:pic>
        <p:nvPicPr>
          <p:cNvPr id="6" name="Picture 2" descr="Неизвестные факты о песнях времен Великой Отечественной войны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93869" y="4453247"/>
            <a:ext cx="4160223" cy="2404753"/>
          </a:xfrm>
          <a:prstGeom prst="rect">
            <a:avLst/>
          </a:prstGeom>
          <a:noFill/>
          <a:effectLst>
            <a:softEdge rad="317500"/>
          </a:effectLst>
        </p:spPr>
      </p:pic>
    </p:spTree>
    <p:extLst>
      <p:ext uri="{BB962C8B-B14F-4D97-AF65-F5344CB8AC3E}">
        <p14:creationId xmlns="" xmlns:p14="http://schemas.microsoft.com/office/powerpoint/2010/main" val="363133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/>
              <a:t>Песня  </a:t>
            </a:r>
            <a:r>
              <a:rPr lang="ru-RU" sz="3200" b="1" dirty="0" smtClean="0">
                <a:solidFill>
                  <a:srgbClr val="990000"/>
                </a:solidFill>
              </a:rPr>
              <a:t>«А заката алые, алые»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7650" y="1825625"/>
            <a:ext cx="11106150" cy="4242666"/>
          </a:xfrm>
        </p:spPr>
        <p:txBody>
          <a:bodyPr/>
          <a:lstStyle/>
          <a:p>
            <a:pPr algn="just"/>
            <a:r>
              <a:rPr lang="ru-RU" b="1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800" b="1" i="1" dirty="0" smtClean="0"/>
              <a:t>Авторы песни «А закаты алые, алые» - Наталья </a:t>
            </a:r>
            <a:r>
              <a:rPr lang="ru-RU" sz="1800" b="1" i="1" dirty="0" err="1" smtClean="0"/>
              <a:t>Осошник</a:t>
            </a:r>
            <a:r>
              <a:rPr lang="ru-RU" sz="1800" b="1" i="1" dirty="0" smtClean="0"/>
              <a:t>, музыка – Виталия </a:t>
            </a:r>
            <a:r>
              <a:rPr lang="ru-RU" sz="1800" b="1" i="1" dirty="0" err="1" smtClean="0"/>
              <a:t>Осошник</a:t>
            </a:r>
            <a:r>
              <a:rPr lang="ru-RU" sz="1800" b="1" dirty="0" smtClean="0"/>
              <a:t> призывают человечество помнить имена тех героев, которые бросили всё: семью, работу, любимых жен, родителей и отправились на фронт, чтобы большая счастливая семья, любимая работа была у следующих поколений. Чтобы у них была возможность построить такую жизнь, о которой они мечтают.</a:t>
            </a:r>
          </a:p>
          <a:p>
            <a:pPr algn="just"/>
            <a:r>
              <a:rPr lang="ru-RU" sz="1800" b="1" dirty="0" smtClean="0"/>
              <a:t>Родители воспитанников старшей группы «Буратино» исполнили песню  </a:t>
            </a:r>
            <a:r>
              <a:rPr lang="ru-RU" sz="1800" b="1" dirty="0" smtClean="0">
                <a:solidFill>
                  <a:srgbClr val="990000"/>
                </a:solidFill>
              </a:rPr>
              <a:t>«А заката алые, алые» </a:t>
            </a:r>
            <a:r>
              <a:rPr lang="ru-RU" sz="1800" b="1" dirty="0" smtClean="0"/>
              <a:t>а дети исполнили танцевальную композицию с полотнами. </a:t>
            </a:r>
            <a:endParaRPr lang="ru-RU" sz="1800" dirty="0"/>
          </a:p>
        </p:txBody>
      </p:sp>
      <p:pic>
        <p:nvPicPr>
          <p:cNvPr id="4" name="Рисунок 3" descr="https://ds25ach.ucoz.ru/2022-1/dp22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7036" y="4033639"/>
            <a:ext cx="4233614" cy="2348111"/>
          </a:xfrm>
          <a:prstGeom prst="rect">
            <a:avLst/>
          </a:prstGeom>
          <a:noFill/>
          <a:ln w="5715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5" name="Рисунок 4" descr="C:\Users\Админ\AppData\Local\Microsoft\Windows\Temporary Internet Files\Content.Word\IMG-e33fa6621be30c7227526098db883e18-V.JPG"/>
          <p:cNvPicPr/>
          <p:nvPr/>
        </p:nvPicPr>
        <p:blipFill>
          <a:blip r:embed="rId3" cstate="print"/>
          <a:srcRect l="11064" t="14056" r="23838" b="20464"/>
          <a:stretch>
            <a:fillRect/>
          </a:stretch>
        </p:blipFill>
        <p:spPr bwMode="auto">
          <a:xfrm>
            <a:off x="5639171" y="4162426"/>
            <a:ext cx="4200153" cy="2165516"/>
          </a:xfrm>
          <a:prstGeom prst="rect">
            <a:avLst/>
          </a:prstGeom>
          <a:noFill/>
          <a:ln w="57150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isometricOffAxis1Right"/>
            <a:lightRig rig="threePt" dir="t"/>
          </a:scene3d>
          <a:sp3d>
            <a:bevelT prst="relaxedInset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/>
              <a:t>Песня </a:t>
            </a:r>
            <a:r>
              <a:rPr lang="ru-RU" sz="3200" b="1" dirty="0" smtClean="0">
                <a:solidFill>
                  <a:srgbClr val="990000"/>
                </a:solidFill>
              </a:rPr>
              <a:t>«Дорога на Берлин!»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8600" y="1825625"/>
            <a:ext cx="11125200" cy="4242666"/>
          </a:xfrm>
        </p:spPr>
        <p:txBody>
          <a:bodyPr/>
          <a:lstStyle/>
          <a:p>
            <a:r>
              <a:rPr lang="ru-RU" sz="1800" b="1" dirty="0" smtClean="0"/>
              <a:t>Поэт и композитор Марк Фрадкин и Евгений </a:t>
            </a:r>
            <a:r>
              <a:rPr lang="ru-RU" sz="1800" b="1" dirty="0" err="1" smtClean="0"/>
              <a:t>Долматовский</a:t>
            </a:r>
            <a:r>
              <a:rPr lang="ru-RU" sz="1800" b="1" dirty="0" smtClean="0"/>
              <a:t> создали некую схему: крайняя улица — с именем города, который будет впереди,  с добавлением новых городов и названий улиц, по мере их освобождения и создали замечательную песню «Дорога на Берлин», песня звучала по радио до самой Победы, до взятия нашими войсками Берлина.</a:t>
            </a:r>
            <a:endParaRPr lang="ru-RU" sz="1800" dirty="0" smtClean="0"/>
          </a:p>
          <a:p>
            <a:r>
              <a:rPr lang="ru-RU" sz="1800" b="1" dirty="0" smtClean="0"/>
              <a:t>            Логопедическая группа «Семицветик» представила военную песню </a:t>
            </a:r>
            <a:r>
              <a:rPr lang="ru-RU" sz="1800" b="1" u="sng" dirty="0" smtClean="0">
                <a:solidFill>
                  <a:srgbClr val="990000"/>
                </a:solidFill>
              </a:rPr>
              <a:t>«Дорога на Берлин!»</a:t>
            </a:r>
            <a:r>
              <a:rPr lang="ru-RU" sz="1800" b="1" dirty="0" smtClean="0">
                <a:solidFill>
                  <a:srgbClr val="990000"/>
                </a:solidFill>
              </a:rPr>
              <a:t> </a:t>
            </a:r>
          </a:p>
          <a:p>
            <a:endParaRPr lang="ru-RU" dirty="0"/>
          </a:p>
        </p:txBody>
      </p:sp>
      <p:pic>
        <p:nvPicPr>
          <p:cNvPr id="4" name="Рисунок 3" descr="https://ds25ach.ucoz.ru/2022-1/dp22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675" y="3638550"/>
            <a:ext cx="4695825" cy="276225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5" name="Рисунок 4" descr="C:\Users\Админ\AppData\Local\Microsoft\Windows\Temporary Internet Files\Content.Word\IMG_20220429_104647_1.jpg"/>
          <p:cNvPicPr/>
          <p:nvPr/>
        </p:nvPicPr>
        <p:blipFill>
          <a:blip r:embed="rId3" cstate="print"/>
          <a:srcRect t="15399" b="23764"/>
          <a:stretch>
            <a:fillRect/>
          </a:stretch>
        </p:blipFill>
        <p:spPr bwMode="auto">
          <a:xfrm>
            <a:off x="6848474" y="3314700"/>
            <a:ext cx="2809875" cy="3324225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/>
              <a:t>Песня </a:t>
            </a:r>
            <a:r>
              <a:rPr lang="ru-RU" sz="3200" b="1" dirty="0" smtClean="0">
                <a:solidFill>
                  <a:srgbClr val="990000"/>
                </a:solidFill>
              </a:rPr>
              <a:t>«Осенний вальс» </a:t>
            </a:r>
            <a:endParaRPr lang="ru-RU" sz="32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9550" y="1825625"/>
            <a:ext cx="11144250" cy="4242666"/>
          </a:xfrm>
        </p:spPr>
        <p:txBody>
          <a:bodyPr/>
          <a:lstStyle/>
          <a:p>
            <a:r>
              <a:rPr lang="ru-RU" b="1" dirty="0" smtClean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ru-RU" sz="1800" b="1" dirty="0" smtClean="0"/>
              <a:t>Михаил Исаковский писал: «Стихи написаны на Каме, когда шёл второй год войны. Я представлял себе русский лес, чуть-чуть окрашенный осенью, тишину, непривычную для солдат, только что вышедших из боя, тишину, которую не может нарушить даже гармонь . …». Широко познакомились с песней на </a:t>
            </a:r>
            <a:r>
              <a:rPr lang="ru-RU" sz="1800" b="1" i="1" dirty="0" smtClean="0"/>
              <a:t>слова Михаила Исаковского, композитора Матвея </a:t>
            </a:r>
            <a:r>
              <a:rPr lang="ru-RU" sz="1800" b="1" i="1" dirty="0" err="1" smtClean="0"/>
              <a:t>Блантера</a:t>
            </a:r>
            <a:r>
              <a:rPr lang="ru-RU" sz="1800" dirty="0" smtClean="0"/>
              <a:t> </a:t>
            </a:r>
            <a:r>
              <a:rPr lang="ru-RU" sz="1800" b="1" u="sng" dirty="0" smtClean="0">
                <a:solidFill>
                  <a:srgbClr val="990000"/>
                </a:solidFill>
              </a:rPr>
              <a:t>«Осенний вальс»</a:t>
            </a:r>
            <a:r>
              <a:rPr lang="ru-RU" sz="1800" b="1" dirty="0" smtClean="0">
                <a:solidFill>
                  <a:srgbClr val="990000"/>
                </a:solidFill>
              </a:rPr>
              <a:t> </a:t>
            </a:r>
            <a:r>
              <a:rPr lang="ru-RU" sz="1800" dirty="0" smtClean="0"/>
              <a:t> </a:t>
            </a:r>
            <a:r>
              <a:rPr lang="ru-RU" sz="1800" b="1" dirty="0" smtClean="0"/>
              <a:t>воспитанники подготовительной группы «Радуга» и представили танцевальную композицию, с исполнением песни родителями.</a:t>
            </a:r>
            <a:endParaRPr lang="ru-RU" sz="1800" dirty="0"/>
          </a:p>
        </p:txBody>
      </p:sp>
      <p:pic>
        <p:nvPicPr>
          <p:cNvPr id="4" name="Рисунок 3" descr="https://ds25ach.ucoz.ru/2022-1/dp22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4743" y="3505200"/>
            <a:ext cx="5218881" cy="2781300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5" name="Рисунок 4" descr="C:\Users\Админ\AppData\Local\Microsoft\Windows\Temporary Internet Files\Content.Word\IMG_20220429_101513_1.jpg"/>
          <p:cNvPicPr/>
          <p:nvPr/>
        </p:nvPicPr>
        <p:blipFill>
          <a:blip r:embed="rId3" cstate="print"/>
          <a:srcRect l="11111" r="10458"/>
          <a:stretch>
            <a:fillRect/>
          </a:stretch>
        </p:blipFill>
        <p:spPr bwMode="auto">
          <a:xfrm>
            <a:off x="7239000" y="3752850"/>
            <a:ext cx="4133849" cy="2847975"/>
          </a:xfrm>
          <a:prstGeom prst="rect">
            <a:avLst/>
          </a:prstGeom>
          <a:noFill/>
          <a:ln w="57150">
            <a:solidFill>
              <a:srgbClr val="A50021"/>
            </a:solidFill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990000"/>
                </a:solidFill>
                <a:cs typeface="Times New Roman" pitchFamily="18" charset="0"/>
              </a:rPr>
              <a:t>Фестиваль «Нам песни эти позабыть нельзя»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u="sng" dirty="0" smtClean="0">
                <a:solidFill>
                  <a:srgbClr val="006600"/>
                </a:solidFill>
              </a:rPr>
              <a:t>2022 – 2023 учебный год</a:t>
            </a:r>
            <a:endParaRPr lang="ru-RU" sz="28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>
                <a:latin typeface="Bookman Old Style" pitchFamily="18" charset="0"/>
              </a:rPr>
              <a:t>фестиваль с участием ДОО г.Ачинска: 22 учреждения, 26 номеров, дистанционный отбор, фестиваль в МБДОУ «Д/с № 25» – представлено 10 песен о ВОВ ДОО города и 3 организаторами + оформление стены Памяти «</a:t>
            </a:r>
            <a:r>
              <a:rPr lang="ru-RU" b="1" dirty="0" err="1" smtClean="0">
                <a:solidFill>
                  <a:srgbClr val="C00000"/>
                </a:solidFill>
                <a:latin typeface="Bookman Old Style" pitchFamily="18" charset="0"/>
              </a:rPr>
              <a:t>ПО</a:t>
            </a:r>
            <a:r>
              <a:rPr lang="ru-RU" b="1" dirty="0" err="1" smtClean="0">
                <a:latin typeface="Bookman Old Style" pitchFamily="18" charset="0"/>
              </a:rPr>
              <a:t>мним</a:t>
            </a:r>
            <a:r>
              <a:rPr lang="ru-RU" b="1" dirty="0" smtClean="0">
                <a:latin typeface="Bookman Old Style" pitchFamily="18" charset="0"/>
              </a:rPr>
              <a:t>, </a:t>
            </a:r>
            <a:r>
              <a:rPr lang="ru-RU" b="1" dirty="0" err="1" smtClean="0">
                <a:solidFill>
                  <a:srgbClr val="C00000"/>
                </a:solidFill>
                <a:latin typeface="Bookman Old Style" pitchFamily="18" charset="0"/>
              </a:rPr>
              <a:t>БЕ</a:t>
            </a:r>
            <a:r>
              <a:rPr lang="ru-RU" b="1" dirty="0" err="1" smtClean="0">
                <a:latin typeface="Bookman Old Style" pitchFamily="18" charset="0"/>
              </a:rPr>
              <a:t>сконечно</a:t>
            </a:r>
            <a:r>
              <a:rPr lang="ru-RU" b="1" dirty="0" smtClean="0">
                <a:latin typeface="Bookman Old Style" pitchFamily="18" charset="0"/>
              </a:rPr>
              <a:t>, </a:t>
            </a:r>
            <a:r>
              <a:rPr lang="ru-RU" b="1" dirty="0" err="1" smtClean="0">
                <a:latin typeface="Bookman Old Style" pitchFamily="18" charset="0"/>
              </a:rPr>
              <a:t>благо</a:t>
            </a:r>
            <a:r>
              <a:rPr lang="ru-RU" b="1" dirty="0" err="1" smtClean="0">
                <a:solidFill>
                  <a:srgbClr val="C00000"/>
                </a:solidFill>
                <a:latin typeface="Bookman Old Style" pitchFamily="18" charset="0"/>
              </a:rPr>
              <a:t>ДА</a:t>
            </a:r>
            <a:r>
              <a:rPr lang="ru-RU" b="1" dirty="0" err="1" smtClean="0">
                <a:latin typeface="Bookman Old Style" pitchFamily="18" charset="0"/>
              </a:rPr>
              <a:t>рим</a:t>
            </a:r>
            <a:r>
              <a:rPr lang="ru-RU" b="1" dirty="0" smtClean="0">
                <a:latin typeface="Bookman Old Style" pitchFamily="18" charset="0"/>
              </a:rPr>
              <a:t>»</a:t>
            </a:r>
            <a:endParaRPr lang="ru-RU" dirty="0"/>
          </a:p>
        </p:txBody>
      </p:sp>
      <p:pic>
        <p:nvPicPr>
          <p:cNvPr id="4" name="Рисунок 3" descr="C:\Users\Админ\AppData\Local\Temp\Rar$DIa5788.48669\20230505_11063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0751" y="3124200"/>
            <a:ext cx="7077074" cy="3448050"/>
          </a:xfrm>
          <a:prstGeom prst="rect">
            <a:avLst/>
          </a:prstGeom>
          <a:noFill/>
          <a:ln w="5715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81350" y="190500"/>
            <a:ext cx="7718021" cy="1323975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C:\Users\Админ\Desktop\Нам песни эти позабыть нельзя\IMG-20230505-WA0023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849" y="1406048"/>
            <a:ext cx="3131301" cy="1794351"/>
          </a:xfrm>
          <a:prstGeom prst="rect">
            <a:avLst/>
          </a:prstGeom>
          <a:noFill/>
          <a:ln w="57150">
            <a:solidFill>
              <a:srgbClr val="990000"/>
            </a:solidFill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5" name="Рисунок 4" descr="C:\Users\Админ\Desktop\Нам песни эти позабыть нельзя\IMG_20230505_100718.jpg"/>
          <p:cNvPicPr/>
          <p:nvPr/>
        </p:nvPicPr>
        <p:blipFill>
          <a:blip r:embed="rId3" cstate="print"/>
          <a:srcRect b="17948"/>
          <a:stretch>
            <a:fillRect/>
          </a:stretch>
        </p:blipFill>
        <p:spPr bwMode="auto">
          <a:xfrm>
            <a:off x="5496297" y="1679873"/>
            <a:ext cx="3456384" cy="2304256"/>
          </a:xfrm>
          <a:prstGeom prst="rect">
            <a:avLst/>
          </a:prstGeom>
          <a:noFill/>
          <a:ln w="57150">
            <a:solidFill>
              <a:srgbClr val="990000"/>
            </a:solidFill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6" name="Рисунок 5" descr="C:\Users\Админ\AppData\Local\Temp\Rar$DIa5788.3206\20230505_10130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14575" y="3948683"/>
            <a:ext cx="3238450" cy="2194942"/>
          </a:xfrm>
          <a:prstGeom prst="rect">
            <a:avLst/>
          </a:prstGeom>
          <a:noFill/>
          <a:ln w="57150">
            <a:solidFill>
              <a:srgbClr val="990000"/>
            </a:solidFill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7" name="Рисунок 6" descr="C:\Users\Админ\Desktop\Нам песни эти позабыть нельзя\IMG-20230505-WA002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91947" y="4040883"/>
            <a:ext cx="3096344" cy="2016224"/>
          </a:xfrm>
          <a:prstGeom prst="rect">
            <a:avLst/>
          </a:prstGeom>
          <a:noFill/>
          <a:ln w="57150">
            <a:solidFill>
              <a:srgbClr val="990000"/>
            </a:solidFill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8" name="Прямоугольник 7"/>
          <p:cNvSpPr/>
          <p:nvPr/>
        </p:nvSpPr>
        <p:spPr>
          <a:xfrm>
            <a:off x="330002" y="3295650"/>
            <a:ext cx="3168352" cy="4953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9900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Д/с 25 «Верните память», </a:t>
            </a: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стихи М.Захаровой.</a:t>
            </a:r>
            <a:endParaRPr lang="ru-RU" sz="1200" i="1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962199" y="6276974"/>
            <a:ext cx="3152725" cy="447675"/>
          </a:xfrm>
          <a:prstGeom prst="rect">
            <a:avLst/>
          </a:prstGeom>
          <a:solidFill>
            <a:schemeClr val="bg1"/>
          </a:solidFill>
          <a:ln>
            <a:solidFill>
              <a:srgbClr val="9900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Д/с 27 «Дети войны»</a:t>
            </a:r>
            <a:r>
              <a:rPr lang="ru-RU" sz="1200" dirty="0" smtClean="0">
                <a:solidFill>
                  <a:schemeClr val="tx1"/>
                </a:solidFill>
              </a:rPr>
              <a:t>,</a:t>
            </a:r>
            <a:r>
              <a:rPr lang="ru-RU" sz="1200" b="1" dirty="0" smtClean="0"/>
              <a:t> (</a:t>
            </a: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музыка О. </a:t>
            </a:r>
            <a:r>
              <a:rPr lang="ru-RU" sz="12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Юдахиной</a:t>
            </a: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слова И. Резника </a:t>
            </a:r>
            <a:endParaRPr lang="ru-RU" sz="12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761087" y="4305300"/>
            <a:ext cx="2714600" cy="5143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9900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Д/с  8 «Вечный огонь»</a:t>
            </a:r>
            <a:r>
              <a:rPr lang="ru-RU" sz="1200" dirty="0" smtClean="0">
                <a:solidFill>
                  <a:schemeClr val="tx1"/>
                </a:solidFill>
              </a:rPr>
              <a:t>,</a:t>
            </a:r>
            <a:r>
              <a:rPr lang="ru-RU" sz="1200" b="1" i="1" dirty="0" smtClean="0"/>
              <a:t> </a:t>
            </a: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(сл. Евгений </a:t>
            </a:r>
            <a:r>
              <a:rPr lang="ru-RU" sz="12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Агранович</a:t>
            </a: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муз. Рафаил </a:t>
            </a:r>
            <a:r>
              <a:rPr lang="ru-RU" sz="12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Хозак</a:t>
            </a: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753475" y="6162675"/>
            <a:ext cx="3159596" cy="5143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9900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Д/с 41 «Три танкиста»</a:t>
            </a:r>
            <a:r>
              <a:rPr lang="ru-RU" sz="1200" dirty="0" smtClean="0">
                <a:solidFill>
                  <a:schemeClr val="tx1"/>
                </a:solidFill>
              </a:rPr>
              <a:t>,</a:t>
            </a:r>
            <a:r>
              <a:rPr lang="ru-RU" sz="1200" b="1" dirty="0" smtClean="0"/>
              <a:t> </a:t>
            </a: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(Сл. Борис </a:t>
            </a:r>
            <a:r>
              <a:rPr lang="ru-RU" sz="12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Ласкин</a:t>
            </a: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Муз. Дмитрий и Даниил </a:t>
            </a:r>
            <a:r>
              <a:rPr lang="ru-RU" sz="12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Покрасс</a:t>
            </a: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ru-RU" sz="1200" dirty="0" smtClean="0"/>
              <a:t> 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133725" y="46195"/>
            <a:ext cx="8315325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Славной победе нашего народа в Великой Отечественной войне, </a:t>
            </a:r>
          </a:p>
          <a:p>
            <a:pPr marL="0" marR="0" lvl="0" indent="449263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мы посвящаем сегодняшний фестиваль.</a:t>
            </a:r>
          </a:p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Мы идем по страницам памяти, </a:t>
            </a:r>
            <a:b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</a:b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         Листаем летопись Великой той войны.</a:t>
            </a: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все, что скажем мы сегодня, посвящается Героям и солдатам той  Великой  войны!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5901" y="209550"/>
            <a:ext cx="5536796" cy="1476375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Немало есть песен на свете,</a:t>
            </a:r>
            <a:br>
              <a:rPr lang="ru-RU" b="1" dirty="0" smtClean="0"/>
            </a:br>
            <a:r>
              <a:rPr lang="ru-RU" b="1" dirty="0" smtClean="0"/>
              <a:t>Что звёздного света полны.</a:t>
            </a:r>
            <a:br>
              <a:rPr lang="ru-RU" b="1" dirty="0" smtClean="0"/>
            </a:br>
            <a:r>
              <a:rPr lang="ru-RU" b="1" dirty="0" smtClean="0"/>
              <a:t>Но памятней нету, чем эти,</a:t>
            </a:r>
            <a:br>
              <a:rPr lang="ru-RU" b="1" dirty="0" smtClean="0"/>
            </a:br>
            <a:r>
              <a:rPr lang="ru-RU" b="1" dirty="0" smtClean="0"/>
              <a:t>Рождённые в годы войны.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C:\Users\Админ\AppData\Local\Temp\Rar$DIa5788.10675\20230505_101933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38" y="1516886"/>
            <a:ext cx="2901662" cy="2007364"/>
          </a:xfrm>
          <a:prstGeom prst="rect">
            <a:avLst/>
          </a:prstGeom>
          <a:noFill/>
          <a:ln w="57150">
            <a:solidFill>
              <a:srgbClr val="990000"/>
            </a:solidFill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5" name="Рисунок 4" descr="C:\Users\Админ\AppData\Local\Temp\Rar$DIa5788.22795\20230505_10364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5010" y="3910583"/>
            <a:ext cx="3744416" cy="2304256"/>
          </a:xfrm>
          <a:prstGeom prst="rect">
            <a:avLst/>
          </a:prstGeom>
          <a:noFill/>
          <a:ln w="57150">
            <a:solidFill>
              <a:srgbClr val="990000"/>
            </a:solidFill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6" name="Рисунок 5" descr="C:\Users\Админ\Desktop\Нам песни эти позабыть нельзя\IMG-20230505-WA0013.jpg"/>
          <p:cNvPicPr/>
          <p:nvPr/>
        </p:nvPicPr>
        <p:blipFill>
          <a:blip r:embed="rId4" cstate="print"/>
          <a:srcRect b="16590"/>
          <a:stretch>
            <a:fillRect/>
          </a:stretch>
        </p:blipFill>
        <p:spPr bwMode="auto">
          <a:xfrm>
            <a:off x="5349230" y="1769790"/>
            <a:ext cx="3312368" cy="2088232"/>
          </a:xfrm>
          <a:prstGeom prst="rect">
            <a:avLst/>
          </a:prstGeom>
          <a:noFill/>
          <a:ln w="57150">
            <a:solidFill>
              <a:srgbClr val="990000"/>
            </a:solidFill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7" name="Рисунок 6" descr="C:\Users\Админ\Desktop\Нам песни эти позабыть нельзя\IMG-20230505-WA0025.jpg"/>
          <p:cNvPicPr/>
          <p:nvPr/>
        </p:nvPicPr>
        <p:blipFill>
          <a:blip r:embed="rId5" cstate="print"/>
          <a:srcRect t="17913" b="22661"/>
          <a:stretch>
            <a:fillRect/>
          </a:stretch>
        </p:blipFill>
        <p:spPr bwMode="auto">
          <a:xfrm>
            <a:off x="8768705" y="3356992"/>
            <a:ext cx="3240360" cy="2304256"/>
          </a:xfrm>
          <a:prstGeom prst="rect">
            <a:avLst/>
          </a:prstGeom>
          <a:noFill/>
          <a:ln w="57150">
            <a:solidFill>
              <a:srgbClr val="990000"/>
            </a:solidFill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8" name="Прямоугольник 7"/>
          <p:cNvSpPr/>
          <p:nvPr/>
        </p:nvSpPr>
        <p:spPr>
          <a:xfrm>
            <a:off x="8791575" y="5829300"/>
            <a:ext cx="3213298" cy="4953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9900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Д/с 36 «Майский вальс</a:t>
            </a:r>
            <a:r>
              <a:rPr lang="ru-RU" sz="1200" dirty="0" smtClean="0">
                <a:solidFill>
                  <a:schemeClr val="tx1"/>
                </a:solidFill>
              </a:rPr>
              <a:t>»</a:t>
            </a: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(авторы: Игорь </a:t>
            </a:r>
            <a:r>
              <a:rPr lang="ru-RU" sz="12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Лученок</a:t>
            </a: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Михаил Ясень). </a:t>
            </a: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383138" y="3981450"/>
            <a:ext cx="3168352" cy="4762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990000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Д/с 9 «Катюша»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(С</a:t>
            </a: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лова М. Исаковского, муз. М. </a:t>
            </a:r>
            <a:r>
              <a:rPr lang="ru-RU" sz="12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Блантер</a:t>
            </a: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09192" y="6305550"/>
            <a:ext cx="3168352" cy="4286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9900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Д/с 25 « Вальс Победы</a:t>
            </a:r>
            <a:r>
              <a:rPr lang="ru-RU" sz="1200" dirty="0" smtClean="0">
                <a:solidFill>
                  <a:schemeClr val="tx1"/>
                </a:solidFill>
              </a:rPr>
              <a:t>»</a:t>
            </a:r>
            <a:r>
              <a:rPr lang="ru-RU" sz="1200" b="1" i="1" dirty="0" smtClean="0"/>
              <a:t> (сл. </a:t>
            </a: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В. </a:t>
            </a:r>
            <a:r>
              <a:rPr lang="ru-RU" sz="12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Овчинцева</a:t>
            </a: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муз. В. Исаев</a:t>
            </a:r>
            <a:endParaRPr lang="ru-RU" sz="12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1209763">
            <a:off x="2971800" y="2409826"/>
            <a:ext cx="1924050" cy="48044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9900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Д/с 25 « Журавли»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(автор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М.Фадеев) </a:t>
            </a:r>
            <a:endParaRPr lang="ru-RU" sz="1200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Админ\Desktop\Нам песни эти позабыть нельзя\IMG-20230505-WA0009.jpg"/>
          <p:cNvPicPr>
            <a:picLocks noGrp="1"/>
          </p:cNvPicPr>
          <p:nvPr>
            <p:ph idx="1"/>
          </p:nvPr>
        </p:nvPicPr>
        <p:blipFill>
          <a:blip r:embed="rId2" cstate="print"/>
          <a:srcRect b="10588"/>
          <a:stretch>
            <a:fillRect/>
          </a:stretch>
        </p:blipFill>
        <p:spPr bwMode="auto">
          <a:xfrm>
            <a:off x="586047" y="1760478"/>
            <a:ext cx="2995353" cy="1992372"/>
          </a:xfrm>
          <a:prstGeom prst="rect">
            <a:avLst/>
          </a:prstGeom>
          <a:noFill/>
          <a:ln w="57150">
            <a:solidFill>
              <a:srgbClr val="990000"/>
            </a:solidFill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5" name="Рисунок 4" descr="C:\Users\Админ\AppData\Local\Temp\Rar$DIa5788.39687\20230505_10485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17826" y="4531990"/>
            <a:ext cx="3168352" cy="2016224"/>
          </a:xfrm>
          <a:prstGeom prst="rect">
            <a:avLst/>
          </a:prstGeom>
          <a:noFill/>
          <a:ln w="57150">
            <a:solidFill>
              <a:srgbClr val="990000"/>
            </a:solidFill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6" name="Рисунок 5" descr="C:\Users\Админ\AppData\Local\Temp\Rar$DIa2460.35878\20230505_105038.jpg"/>
          <p:cNvPicPr/>
          <p:nvPr/>
        </p:nvPicPr>
        <p:blipFill>
          <a:blip r:embed="rId4" cstate="print"/>
          <a:srcRect b="18729"/>
          <a:stretch>
            <a:fillRect/>
          </a:stretch>
        </p:blipFill>
        <p:spPr bwMode="auto">
          <a:xfrm>
            <a:off x="7593335" y="4436740"/>
            <a:ext cx="4104456" cy="2016224"/>
          </a:xfrm>
          <a:prstGeom prst="rect">
            <a:avLst/>
          </a:prstGeom>
          <a:noFill/>
          <a:ln w="57150">
            <a:solidFill>
              <a:srgbClr val="990000"/>
            </a:solidFill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7" name="Рисунок 6" descr="C:\Users\Админ\Desktop\Нам песни эти позабыть нельзя\IMG-20230505-WA0026.jpg"/>
          <p:cNvPicPr/>
          <p:nvPr/>
        </p:nvPicPr>
        <p:blipFill>
          <a:blip r:embed="rId5" cstate="print"/>
          <a:srcRect t="16880" b="28579"/>
          <a:stretch>
            <a:fillRect/>
          </a:stretch>
        </p:blipFill>
        <p:spPr bwMode="auto">
          <a:xfrm>
            <a:off x="8770615" y="1666156"/>
            <a:ext cx="3061210" cy="2077169"/>
          </a:xfrm>
          <a:prstGeom prst="rect">
            <a:avLst/>
          </a:prstGeom>
          <a:noFill/>
          <a:ln w="57150">
            <a:solidFill>
              <a:srgbClr val="990000"/>
            </a:solidFill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8" name="Прямоугольник 7"/>
          <p:cNvSpPr/>
          <p:nvPr/>
        </p:nvSpPr>
        <p:spPr>
          <a:xfrm rot="20608739">
            <a:off x="5934075" y="4191000"/>
            <a:ext cx="2019300" cy="46744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9900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Д/с  25  </a:t>
            </a:r>
            <a:r>
              <a:rPr lang="ru-RU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флешмоб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«Родина мать зовет»</a:t>
            </a:r>
            <a:r>
              <a:rPr lang="ru-RU" sz="1200" dirty="0" smtClean="0">
                <a:solidFill>
                  <a:schemeClr val="tx1"/>
                </a:solidFill>
              </a:rPr>
              <a:t>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28489" y="3952875"/>
            <a:ext cx="2880320" cy="3619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9900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Д/с  10 «Последний бой»</a:t>
            </a:r>
            <a:r>
              <a:rPr lang="ru-RU" sz="1200" dirty="0" smtClean="0">
                <a:solidFill>
                  <a:schemeClr val="tx1"/>
                </a:solidFill>
              </a:rPr>
              <a:t> </a:t>
            </a: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2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М.Ножкин</a:t>
            </a: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12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363075" y="3905250"/>
            <a:ext cx="2071464" cy="3143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9900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Д/с  21 « Алёша»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Мы в мирное время с тобой рождены,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Суровых препятствий в пути не встречали,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Но эхо далекой, суровой войны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Нам в песнях поры той звучали.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990000"/>
                </a:solidFill>
                <a:latin typeface="Bookman Old Style" pitchFamily="18" charset="0"/>
                <a:cs typeface="Times New Roman" pitchFamily="18" charset="0"/>
              </a:rPr>
              <a:t>Фестиваль «Нам песни эти позабыть нельзя»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u="sng" dirty="0" smtClean="0">
                <a:solidFill>
                  <a:srgbClr val="006600"/>
                </a:solidFill>
                <a:latin typeface="Bookman Old Style" pitchFamily="18" charset="0"/>
              </a:rPr>
              <a:t>2023 – 2024 учебный год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0025" y="1825625"/>
            <a:ext cx="11849099" cy="4242666"/>
          </a:xfrm>
        </p:spPr>
        <p:txBody>
          <a:bodyPr/>
          <a:lstStyle/>
          <a:p>
            <a:pPr algn="ctr"/>
            <a:r>
              <a:rPr lang="ru-RU" b="1" dirty="0" smtClean="0">
                <a:latin typeface="Bookman Old Style" pitchFamily="18" charset="0"/>
              </a:rPr>
              <a:t>фестиваль с участием ДОО г.Ачинска: 22 учреждения,  очный отбор танцевальных композиций  в МБДОУ «Д/с № 25» –   10 танцевальных композиций по песням о ВОВ ДОО города представлено на городском фестивале в молодёжном центре «Сибирь» для населения </a:t>
            </a:r>
          </a:p>
          <a:p>
            <a:pPr algn="ctr"/>
            <a:r>
              <a:rPr lang="ru-RU" b="1" dirty="0" smtClean="0">
                <a:latin typeface="Bookman Old Style" pitchFamily="18" charset="0"/>
              </a:rPr>
              <a:t>г. Ачинска + оформление стены Памяти «Никто не забыт и ничто не забыто» </a:t>
            </a:r>
            <a:r>
              <a:rPr lang="ru-RU" b="1" i="1" dirty="0" smtClean="0">
                <a:cs typeface="Times New Roman" pitchFamily="18" charset="0"/>
              </a:rPr>
              <a:t> 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4" name="Picture 2" descr="Торжественное закрытие фестиваля «Нам песни эти позабыть нельзя»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90824" y="3462775"/>
            <a:ext cx="6943031" cy="3119000"/>
          </a:xfrm>
          <a:prstGeom prst="rect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Сегодня    будет день воспоминаний </a:t>
            </a:r>
            <a:br>
              <a:rPr lang="ru-RU" b="1" dirty="0" smtClean="0"/>
            </a:br>
            <a:r>
              <a:rPr lang="ru-RU" b="1" dirty="0" smtClean="0"/>
              <a:t>и в сердце тесно от высоких слов. </a:t>
            </a:r>
            <a:br>
              <a:rPr lang="ru-RU" b="1" dirty="0" smtClean="0"/>
            </a:br>
            <a:r>
              <a:rPr lang="ru-RU" b="1" dirty="0" smtClean="0"/>
              <a:t>Сегодня   будет день напоминаний </a:t>
            </a:r>
            <a:br>
              <a:rPr lang="ru-RU" b="1" dirty="0" smtClean="0"/>
            </a:br>
            <a:r>
              <a:rPr lang="ru-RU" b="1" dirty="0" smtClean="0"/>
              <a:t>о подвиге и доблести отцов.</a:t>
            </a:r>
            <a:endParaRPr lang="ru-RU" b="1" dirty="0"/>
          </a:p>
        </p:txBody>
      </p:sp>
      <p:pic>
        <p:nvPicPr>
          <p:cNvPr id="4" name="Picture 8" descr="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2736" y="2399581"/>
            <a:ext cx="4033589" cy="3025193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5" name="Picture 2" descr="«Нам песни эти позабыть нельзя».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80905" y="3924299"/>
            <a:ext cx="4834752" cy="2716213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6" name="Рисунок 5" descr="Презентация на тему: &quot;Ты ведь выжил, солдат, Хоть сто раз умирал! Ты ведь  выжил, солдат, Хоть сто раз умирал!&quot;. Скачать бесплатно и без регистрации."/>
          <p:cNvPicPr/>
          <p:nvPr/>
        </p:nvPicPr>
        <p:blipFill>
          <a:blip r:embed="rId4" cstate="print"/>
          <a:srcRect r="50000"/>
          <a:stretch>
            <a:fillRect/>
          </a:stretch>
        </p:blipFill>
        <p:spPr bwMode="auto">
          <a:xfrm>
            <a:off x="5143500" y="1637581"/>
            <a:ext cx="2085206" cy="3172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3861867" y="5800725"/>
            <a:ext cx="3168352" cy="600075"/>
          </a:xfrm>
          <a:prstGeom prst="rect">
            <a:avLst/>
          </a:prstGeom>
          <a:solidFill>
            <a:schemeClr val="bg1"/>
          </a:solidFill>
          <a:ln>
            <a:solidFill>
              <a:srgbClr val="990000"/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Д/с 25 «Ты же выжил, солдат!»</a:t>
            </a:r>
          </a:p>
          <a:p>
            <a:pPr algn="ctr"/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М. Агашиной и В. </a:t>
            </a:r>
            <a:r>
              <a:rPr lang="ru-RU" sz="12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Мигуля</a:t>
            </a: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С первого взгляда, может,</a:t>
            </a:r>
            <a:br>
              <a:rPr lang="ru-RU" b="1" dirty="0" smtClean="0"/>
            </a:br>
            <a:r>
              <a:rPr lang="ru-RU" b="1" dirty="0" smtClean="0"/>
              <a:t> В них ничего и нет. </a:t>
            </a:r>
            <a:br>
              <a:rPr lang="ru-RU" b="1" dirty="0" smtClean="0"/>
            </a:br>
            <a:r>
              <a:rPr lang="ru-RU" b="1" dirty="0" smtClean="0"/>
              <a:t>Так что же меня вновь тревожат</a:t>
            </a:r>
            <a:br>
              <a:rPr lang="ru-RU" b="1" dirty="0" smtClean="0"/>
            </a:br>
            <a:r>
              <a:rPr lang="ru-RU" b="1" dirty="0" smtClean="0"/>
              <a:t> Песни военных лет?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Picture 2" descr=".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22919"/>
          <a:stretch>
            <a:fillRect/>
          </a:stretch>
        </p:blipFill>
        <p:spPr bwMode="auto">
          <a:xfrm>
            <a:off x="754289" y="1743075"/>
            <a:ext cx="5656036" cy="3269796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5" name="Picture 4" descr="."/>
          <p:cNvPicPr>
            <a:picLocks noChangeAspect="1" noChangeArrowheads="1"/>
          </p:cNvPicPr>
          <p:nvPr/>
        </p:nvPicPr>
        <p:blipFill>
          <a:blip r:embed="rId3" cstate="print"/>
          <a:srcRect l="18724" b="30524"/>
          <a:stretch>
            <a:fillRect/>
          </a:stretch>
        </p:blipFill>
        <p:spPr bwMode="auto">
          <a:xfrm>
            <a:off x="6867525" y="3680823"/>
            <a:ext cx="4880743" cy="2589718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6" name="Прямоугольник 5"/>
          <p:cNvSpPr/>
          <p:nvPr/>
        </p:nvSpPr>
        <p:spPr>
          <a:xfrm>
            <a:off x="1742753" y="5133974"/>
            <a:ext cx="3240360" cy="390525"/>
          </a:xfrm>
          <a:prstGeom prst="rect">
            <a:avLst/>
          </a:prstGeom>
          <a:solidFill>
            <a:schemeClr val="bg1"/>
          </a:solidFill>
          <a:ln>
            <a:solidFill>
              <a:srgbClr val="9900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Д/с 39 «Георгиевская лента</a:t>
            </a:r>
            <a:r>
              <a:rPr lang="ru-RU" sz="1200" dirty="0" smtClean="0">
                <a:solidFill>
                  <a:schemeClr val="tx1"/>
                </a:solidFill>
              </a:rPr>
              <a:t>»</a:t>
            </a:r>
            <a:r>
              <a:rPr lang="ru-RU" sz="1200" dirty="0" smtClean="0"/>
              <a:t> </a:t>
            </a: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музыка  Елены  Плотниковой </a:t>
            </a:r>
            <a:endParaRPr lang="ru-RU" sz="12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https://stihi.ru/pics/2020/05/09/44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32340" y="1719486"/>
            <a:ext cx="3966748" cy="1822699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7919839" y="6362700"/>
            <a:ext cx="2786261" cy="372194"/>
          </a:xfrm>
          <a:prstGeom prst="rect">
            <a:avLst/>
          </a:prstGeom>
          <a:solidFill>
            <a:schemeClr val="bg1"/>
          </a:solidFill>
          <a:ln>
            <a:solidFill>
              <a:srgbClr val="9900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Д/с 27 «Маки</a:t>
            </a:r>
            <a:r>
              <a:rPr lang="ru-RU" sz="1200" dirty="0" smtClean="0">
                <a:solidFill>
                  <a:schemeClr val="tx1"/>
                </a:solidFill>
              </a:rPr>
              <a:t>»,  </a:t>
            </a: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Ю.Антонов</a:t>
            </a:r>
            <a:endParaRPr lang="ru-RU" sz="12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b="1" dirty="0" smtClean="0">
                <a:solidFill>
                  <a:srgbClr val="990000"/>
                </a:solidFill>
                <a:ea typeface="Times New Roman" pitchFamily="18" charset="0"/>
                <a:cs typeface="Times New Roman" pitchFamily="18" charset="0"/>
              </a:rPr>
              <a:t>Актуальность. </a:t>
            </a:r>
            <a:br>
              <a:rPr lang="ru-RU" b="1" dirty="0" smtClean="0">
                <a:solidFill>
                  <a:srgbClr val="990000"/>
                </a:solidFill>
                <a:ea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14449" y="1445614"/>
            <a:ext cx="10515600" cy="4242666"/>
          </a:xfrm>
        </p:spPr>
        <p:txBody>
          <a:bodyPr/>
          <a:lstStyle/>
          <a:p>
            <a:pPr lvl="0" algn="just"/>
            <a:r>
              <a:rPr lang="ru-RU" sz="2400" b="1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	</a:t>
            </a:r>
            <a:r>
              <a:rPr lang="ru-RU" b="1" i="1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В. А. Сухомлинский писал:</a:t>
            </a:r>
            <a:endParaRPr lang="ru-RU" b="1" dirty="0" smtClean="0">
              <a:solidFill>
                <a:srgbClr val="000000"/>
              </a:solidFill>
              <a:ea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b="1" dirty="0" smtClean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«от того, как относится человек в годы детства к героическому подвигу своих отцов и дедов, зависит его нравственный облик, отношение к общественным интересам, к труду на благо Родины».</a:t>
            </a:r>
            <a:endParaRPr lang="ru-RU" b="1" dirty="0" smtClean="0"/>
          </a:p>
          <a:p>
            <a:pPr algn="just"/>
            <a:r>
              <a:rPr lang="ru-RU" b="1" dirty="0" smtClean="0">
                <a:solidFill>
                  <a:srgbClr val="990000"/>
                </a:solidFill>
              </a:rPr>
              <a:t>	Источник ознакомления детей с  историей ВОВ </a:t>
            </a:r>
            <a:r>
              <a:rPr lang="ru-RU" b="1" dirty="0" smtClean="0"/>
              <a:t>– песни военных лет.</a:t>
            </a:r>
          </a:p>
          <a:p>
            <a:pPr algn="just"/>
            <a:r>
              <a:rPr lang="ru-RU" b="1" dirty="0" smtClean="0"/>
              <a:t>	Военная песня является по-настоящему воспитывающим духовно-нравственным началом, так как  это доступное, музыкально – поэтическое  средство,  способное воздействовать на чувства и настроение ребенка, преобразовывать его мировоззрение.</a:t>
            </a:r>
            <a:r>
              <a:rPr lang="ru-RU" dirty="0" smtClean="0"/>
              <a:t> </a:t>
            </a:r>
          </a:p>
          <a:p>
            <a:endParaRPr lang="ru-RU" dirty="0"/>
          </a:p>
        </p:txBody>
      </p:sp>
      <p:pic>
        <p:nvPicPr>
          <p:cNvPr id="4" name="Picture 3" descr="C:\Users\Админ\Desktop\781120ec80e2fded99c718a175483b7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85164" y="4221800"/>
            <a:ext cx="4674837" cy="2454290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  <a:cs typeface="Times New Roman" pitchFamily="18" charset="0"/>
              </a:rPr>
              <a:t>Д/с 55 «Ах, эти тучи в голубом</a:t>
            </a:r>
            <a:r>
              <a:rPr lang="ru-RU" dirty="0" smtClean="0">
                <a:solidFill>
                  <a:schemeClr val="tx1"/>
                </a:solidFill>
              </a:rPr>
              <a:t>»</a:t>
            </a:r>
            <a:r>
              <a:rPr lang="ru-RU" dirty="0" smtClean="0"/>
              <a:t> </a:t>
            </a:r>
            <a:r>
              <a:rPr lang="ru-RU" i="1" dirty="0" smtClean="0">
                <a:solidFill>
                  <a:schemeClr val="tx1"/>
                </a:solidFill>
                <a:cs typeface="Times New Roman" pitchFamily="18" charset="0"/>
              </a:rPr>
              <a:t>слова Петра  Синявского, Василия   Аксёнова, музыка  Александра  Журбина</a:t>
            </a:r>
            <a:endParaRPr lang="ru-RU" dirty="0"/>
          </a:p>
        </p:txBody>
      </p:sp>
      <p:pic>
        <p:nvPicPr>
          <p:cNvPr id="4" name="Picture 6" descr="."/>
          <p:cNvPicPr>
            <a:picLocks noChangeAspect="1" noChangeArrowheads="1"/>
          </p:cNvPicPr>
          <p:nvPr/>
        </p:nvPicPr>
        <p:blipFill>
          <a:blip r:embed="rId2" cstate="print"/>
          <a:srcRect b="16807"/>
          <a:stretch>
            <a:fillRect/>
          </a:stretch>
        </p:blipFill>
        <p:spPr bwMode="auto">
          <a:xfrm>
            <a:off x="537270" y="1894756"/>
            <a:ext cx="4451251" cy="2781450"/>
          </a:xfrm>
          <a:prstGeom prst="rect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Picture 4" descr=".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67525" y="3804444"/>
            <a:ext cx="5143500" cy="2895600"/>
          </a:xfrm>
          <a:prstGeom prst="rect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7" name="Picture 2" descr="Знаете ли вы песни военных лет? | МТРК «Мир»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8481" y="1600622"/>
            <a:ext cx="3696860" cy="2136914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8" name="Picture 11" descr="https://catherineasquithgallery.com/uploads/posts/2021-03/1614551682_25-p-kartinka-noti-na-belom-fone-2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984159">
            <a:off x="4335171" y="4221423"/>
            <a:ext cx="4277515" cy="971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ea typeface="Times New Roman" pitchFamily="18" charset="0"/>
                <a:cs typeface="Times New Roman" pitchFamily="18" charset="0"/>
              </a:rPr>
              <a:t>Песня – достоверное напоминание о временах Великой Отечественной войны.</a:t>
            </a:r>
            <a:r>
              <a:rPr lang="ru-RU" b="1" dirty="0" smtClean="0">
                <a:cs typeface="Times New Roman" pitchFamily="18" charset="0"/>
              </a:rPr>
              <a:t> </a:t>
            </a:r>
            <a:endParaRPr lang="ru-RU" dirty="0"/>
          </a:p>
        </p:txBody>
      </p:sp>
      <p:pic>
        <p:nvPicPr>
          <p:cNvPr id="4" name="Picture 2" descr=".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9442" t="15742" b="16071"/>
          <a:stretch>
            <a:fillRect/>
          </a:stretch>
        </p:blipFill>
        <p:spPr bwMode="auto">
          <a:xfrm>
            <a:off x="515329" y="1738692"/>
            <a:ext cx="5494946" cy="3103126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5" name="Picture 4" descr="."/>
          <p:cNvPicPr>
            <a:picLocks noChangeAspect="1" noChangeArrowheads="1"/>
          </p:cNvPicPr>
          <p:nvPr/>
        </p:nvPicPr>
        <p:blipFill>
          <a:blip r:embed="rId3" cstate="print"/>
          <a:srcRect r="24290" b="36259"/>
          <a:stretch>
            <a:fillRect/>
          </a:stretch>
        </p:blipFill>
        <p:spPr bwMode="auto">
          <a:xfrm>
            <a:off x="7499226" y="3224411"/>
            <a:ext cx="4464496" cy="2823137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6" name="Прямоугольник 5"/>
          <p:cNvSpPr/>
          <p:nvPr/>
        </p:nvSpPr>
        <p:spPr>
          <a:xfrm>
            <a:off x="7451601" y="6181725"/>
            <a:ext cx="4464496" cy="514350"/>
          </a:xfrm>
          <a:prstGeom prst="rect">
            <a:avLst/>
          </a:prstGeom>
          <a:solidFill>
            <a:schemeClr val="bg1"/>
          </a:solidFill>
          <a:ln>
            <a:solidFill>
              <a:srgbClr val="9900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Д/с 34 «Синий платочек</a:t>
            </a:r>
            <a:r>
              <a:rPr lang="ru-RU" sz="1200" dirty="0" smtClean="0">
                <a:solidFill>
                  <a:schemeClr val="tx1"/>
                </a:solidFill>
              </a:rPr>
              <a:t>»</a:t>
            </a: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музыка Ежи </a:t>
            </a:r>
            <a:r>
              <a:rPr lang="ru-RU" sz="12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Петерсбургского</a:t>
            </a: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слова Станислава  </a:t>
            </a:r>
            <a:r>
              <a:rPr lang="ru-RU" sz="12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Лаудан</a:t>
            </a: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2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21642" y="4943475"/>
            <a:ext cx="3555058" cy="495300"/>
          </a:xfrm>
          <a:prstGeom prst="rect">
            <a:avLst/>
          </a:prstGeom>
          <a:solidFill>
            <a:schemeClr val="bg1"/>
          </a:solidFill>
          <a:ln>
            <a:solidFill>
              <a:srgbClr val="9900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Д/с 31 «А закаты алые, алые</a:t>
            </a:r>
            <a:r>
              <a:rPr lang="ru-RU" sz="1400" dirty="0" smtClean="0">
                <a:solidFill>
                  <a:schemeClr val="tx1"/>
                </a:solidFill>
              </a:rPr>
              <a:t>»</a:t>
            </a:r>
            <a:r>
              <a:rPr lang="ru-RU" sz="1400" dirty="0" smtClean="0"/>
              <a:t> </a:t>
            </a:r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Виталий  </a:t>
            </a:r>
            <a:r>
              <a:rPr lang="ru-RU" sz="14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Осошника</a:t>
            </a:r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 Наталья </a:t>
            </a:r>
            <a:r>
              <a:rPr lang="ru-RU" sz="14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Осошник</a:t>
            </a:r>
            <a:r>
              <a:rPr lang="ru-RU" sz="1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4" descr="Закаты алые - Song Lyrics and Music by Герои arranged by Auer_Kirtz on  Smule Social Singing ap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41354" y="4552950"/>
            <a:ext cx="2438400" cy="243840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9" name="Picture 2" descr="Акция «Синий платочек» 2020 | ВКонтакте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63366">
            <a:off x="9191518" y="2140912"/>
            <a:ext cx="2821182" cy="1467015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ea typeface="Times New Roman" pitchFamily="18" charset="0"/>
                <a:cs typeface="Times New Roman" pitchFamily="18" charset="0"/>
              </a:rPr>
              <a:t>Военные песни помогают нам не забыть о подвиге нашего народа</a:t>
            </a:r>
            <a:r>
              <a:rPr lang="ru-RU" dirty="0" smtClean="0">
                <a:ea typeface="Times New Roman" pitchFamily="18" charset="0"/>
                <a:cs typeface="Times New Roman" pitchFamily="18" charset="0"/>
              </a:rPr>
              <a:t>.</a:t>
            </a:r>
            <a:endParaRPr lang="ru-RU" dirty="0"/>
          </a:p>
        </p:txBody>
      </p:sp>
      <p:pic>
        <p:nvPicPr>
          <p:cNvPr id="4" name="Picture 2" descr=".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7782" b="30330"/>
          <a:stretch>
            <a:fillRect/>
          </a:stretch>
        </p:blipFill>
        <p:spPr bwMode="auto">
          <a:xfrm>
            <a:off x="547295" y="1626472"/>
            <a:ext cx="5972960" cy="3384394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5" name="Picture 4" descr="."/>
          <p:cNvPicPr>
            <a:picLocks noChangeAspect="1" noChangeArrowheads="1"/>
          </p:cNvPicPr>
          <p:nvPr/>
        </p:nvPicPr>
        <p:blipFill>
          <a:blip r:embed="rId3" cstate="print"/>
          <a:srcRect b="28848"/>
          <a:stretch>
            <a:fillRect/>
          </a:stretch>
        </p:blipFill>
        <p:spPr bwMode="auto">
          <a:xfrm>
            <a:off x="6787530" y="3074293"/>
            <a:ext cx="5254823" cy="2808312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6" name="Прямоугольник 5"/>
          <p:cNvSpPr/>
          <p:nvPr/>
        </p:nvSpPr>
        <p:spPr>
          <a:xfrm>
            <a:off x="1870770" y="5133974"/>
            <a:ext cx="2880320" cy="571501"/>
          </a:xfrm>
          <a:prstGeom prst="rect">
            <a:avLst/>
          </a:prstGeom>
          <a:solidFill>
            <a:schemeClr val="bg1"/>
          </a:solidFill>
          <a:ln>
            <a:solidFill>
              <a:srgbClr val="9900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Д/с 27 «Журавли</a:t>
            </a:r>
            <a:r>
              <a:rPr lang="ru-RU" sz="1200" dirty="0" smtClean="0">
                <a:solidFill>
                  <a:schemeClr val="tx1"/>
                </a:solidFill>
              </a:rPr>
              <a:t>»</a:t>
            </a:r>
            <a:r>
              <a:rPr lang="ru-RU" sz="1200" b="1" dirty="0" smtClean="0"/>
              <a:t> </a:t>
            </a: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композитор Ян Френкель, стихи Расула Гамзатова </a:t>
            </a:r>
            <a:endParaRPr lang="ru-RU" sz="12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64871" y="6026621"/>
            <a:ext cx="5112568" cy="507529"/>
          </a:xfrm>
          <a:prstGeom prst="rect">
            <a:avLst/>
          </a:prstGeom>
          <a:solidFill>
            <a:schemeClr val="bg1"/>
          </a:solidFill>
          <a:ln>
            <a:solidFill>
              <a:srgbClr val="9900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Д/с 47 «Первым делом самолёты</a:t>
            </a:r>
            <a:r>
              <a:rPr lang="ru-RU" sz="1200" dirty="0" smtClean="0">
                <a:solidFill>
                  <a:schemeClr val="tx1"/>
                </a:solidFill>
              </a:rPr>
              <a:t>»</a:t>
            </a:r>
            <a:r>
              <a:rPr lang="ru-RU" sz="1200" dirty="0" smtClean="0"/>
              <a:t> </a:t>
            </a: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слова Алексея  Фатьянова, музыка Василия Соловьева – Седова </a:t>
            </a:r>
            <a:endParaRPr lang="ru-RU" sz="12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4" descr="https://afishanovgorod.ru/wp-content/uploads/2019/05/dAgy29gV-qQ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48817" y="826046"/>
            <a:ext cx="3456382" cy="1944216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/>
              <a:t>«Никто не забыт и ничто не забыто!» </a:t>
            </a:r>
            <a:endParaRPr lang="ru-RU" sz="3200" b="1" dirty="0"/>
          </a:p>
        </p:txBody>
      </p:sp>
      <p:pic>
        <p:nvPicPr>
          <p:cNvPr id="4" name="Picture 2" descr=".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5929" b="19954"/>
          <a:stretch>
            <a:fillRect/>
          </a:stretch>
        </p:blipFill>
        <p:spPr bwMode="auto">
          <a:xfrm>
            <a:off x="219076" y="1762080"/>
            <a:ext cx="5600700" cy="3117889"/>
          </a:xfrm>
          <a:prstGeom prst="rect">
            <a:avLst/>
          </a:prstGeom>
          <a:noFill/>
          <a:ln w="57150">
            <a:solidFill>
              <a:schemeClr val="accent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5" name="Picture 4" descr="."/>
          <p:cNvPicPr>
            <a:picLocks noChangeAspect="1" noChangeArrowheads="1"/>
          </p:cNvPicPr>
          <p:nvPr/>
        </p:nvPicPr>
        <p:blipFill>
          <a:blip r:embed="rId3" cstate="print"/>
          <a:srcRect b="21436"/>
          <a:stretch>
            <a:fillRect/>
          </a:stretch>
        </p:blipFill>
        <p:spPr bwMode="auto">
          <a:xfrm>
            <a:off x="7337301" y="3339852"/>
            <a:ext cx="4532784" cy="2670839"/>
          </a:xfrm>
          <a:prstGeom prst="rect">
            <a:avLst/>
          </a:prstGeom>
          <a:noFill/>
          <a:ln w="57150">
            <a:solidFill>
              <a:schemeClr val="accent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6" name="Прямоугольник 5"/>
          <p:cNvSpPr/>
          <p:nvPr/>
        </p:nvSpPr>
        <p:spPr>
          <a:xfrm>
            <a:off x="8361040" y="6143625"/>
            <a:ext cx="2880320" cy="47625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Д/с 40 «Аист на крыше</a:t>
            </a:r>
            <a:r>
              <a:rPr lang="ru-RU" sz="1200" dirty="0" smtClean="0">
                <a:solidFill>
                  <a:schemeClr val="tx1"/>
                </a:solidFill>
              </a:rPr>
              <a:t>», </a:t>
            </a: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муз. Д. </a:t>
            </a:r>
            <a:r>
              <a:rPr lang="ru-RU" sz="12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Тухманова</a:t>
            </a: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сл. Д.Поперечного</a:t>
            </a:r>
            <a:endParaRPr lang="ru-RU" sz="12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81150" y="5067300"/>
            <a:ext cx="2880320" cy="685800"/>
          </a:xfrm>
          <a:prstGeom prst="rect">
            <a:avLst/>
          </a:prstGeom>
          <a:solidFill>
            <a:schemeClr val="bg1"/>
          </a:solidFill>
          <a:ln>
            <a:solidFill>
              <a:srgbClr val="9900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Д/с 10 «Казаки в Берлине</a:t>
            </a:r>
            <a:r>
              <a:rPr lang="ru-RU" sz="1200" dirty="0" smtClean="0">
                <a:solidFill>
                  <a:schemeClr val="tx1"/>
                </a:solidFill>
              </a:rPr>
              <a:t>», </a:t>
            </a: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сл.</a:t>
            </a:r>
            <a:r>
              <a:rPr lang="ru-RU" sz="1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Цезаря </a:t>
            </a:r>
            <a:r>
              <a:rPr lang="ru-RU" sz="12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Солодаря</a:t>
            </a: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 композиторов братьев </a:t>
            </a:r>
            <a:r>
              <a:rPr lang="ru-RU" sz="1200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Покрассов</a:t>
            </a: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(Дмитрия и Данилы</a:t>
            </a:r>
            <a:endParaRPr lang="ru-RU" sz="12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Библиотека им. М. А. Шолохова: Песни Великой Отечественной войны в  фольклоре донских казаков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93829" y="1346498"/>
            <a:ext cx="3007188" cy="2255391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cs typeface="Times New Roman" pitchFamily="18" charset="0"/>
              </a:rPr>
              <a:t>Творческие работы по песням о ВОВ</a:t>
            </a:r>
            <a:endParaRPr lang="ru-RU" sz="3200" dirty="0"/>
          </a:p>
        </p:txBody>
      </p:sp>
      <p:pic>
        <p:nvPicPr>
          <p:cNvPr id="6" name="Содержимое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8379" b="24872"/>
          <a:stretch/>
        </p:blipFill>
        <p:spPr>
          <a:xfrm>
            <a:off x="367574" y="1676400"/>
            <a:ext cx="2566126" cy="2043222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3700" r="11255" b="29000"/>
          <a:stretch/>
        </p:blipFill>
        <p:spPr>
          <a:xfrm>
            <a:off x="584895" y="3908301"/>
            <a:ext cx="2664983" cy="1776221"/>
          </a:xfrm>
          <a:prstGeom prst="rect">
            <a:avLst/>
          </a:prstGeom>
          <a:ln w="57150">
            <a:solidFill>
              <a:srgbClr val="000099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Picture 4" descr="C:\Users\Админ\Desktop\Мой подотчёт\IMG_20211130_082526.jpg"/>
          <p:cNvPicPr>
            <a:picLocks noChangeAspect="1" noChangeArrowheads="1"/>
          </p:cNvPicPr>
          <p:nvPr/>
        </p:nvPicPr>
        <p:blipFill>
          <a:blip r:embed="rId4" cstate="print"/>
          <a:srcRect l="9100" t="4851" b="75200"/>
          <a:stretch>
            <a:fillRect/>
          </a:stretch>
        </p:blipFill>
        <p:spPr bwMode="auto">
          <a:xfrm>
            <a:off x="3244452" y="4929941"/>
            <a:ext cx="3425748" cy="1628995"/>
          </a:xfrm>
          <a:prstGeom prst="rect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9500" b="9050"/>
          <a:stretch/>
        </p:blipFill>
        <p:spPr>
          <a:xfrm>
            <a:off x="9526137" y="1227296"/>
            <a:ext cx="2092371" cy="2332438"/>
          </a:xfrm>
          <a:prstGeom prst="rect">
            <a:avLst/>
          </a:prstGeom>
          <a:ln w="57150">
            <a:solidFill>
              <a:schemeClr val="tx2">
                <a:lumMod val="75000"/>
              </a:schemeClr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  <a:sp3d>
            <a:bevelT/>
          </a:sp3d>
        </p:spPr>
      </p:pic>
      <p:pic>
        <p:nvPicPr>
          <p:cNvPr id="10" name="Picture 7" descr="C:\Users\Админ\Desktop\Мой подотчёт\IMG_20211130_082130.jpg"/>
          <p:cNvPicPr>
            <a:picLocks noChangeAspect="1" noChangeArrowheads="1"/>
          </p:cNvPicPr>
          <p:nvPr/>
        </p:nvPicPr>
        <p:blipFill>
          <a:blip r:embed="rId6" cstate="print"/>
          <a:srcRect t="19550" b="17451"/>
          <a:stretch>
            <a:fillRect/>
          </a:stretch>
        </p:blipFill>
        <p:spPr bwMode="auto">
          <a:xfrm>
            <a:off x="9717206" y="3794501"/>
            <a:ext cx="2045115" cy="2791544"/>
          </a:xfrm>
          <a:prstGeom prst="rect">
            <a:avLst/>
          </a:prstGeom>
          <a:noFill/>
          <a:ln w="57150">
            <a:solidFill>
              <a:schemeClr val="tx2">
                <a:lumMod val="40000"/>
                <a:lumOff val="60000"/>
              </a:schemeClr>
            </a:solidFill>
          </a:ln>
        </p:spPr>
      </p:pic>
      <p:pic>
        <p:nvPicPr>
          <p:cNvPr id="11" name="Picture 4" descr="C:\Users\Админ\Desktop\Мой подотчёт\IMG_20211130_081909.jpg"/>
          <p:cNvPicPr>
            <a:picLocks noChangeAspect="1" noChangeArrowheads="1"/>
          </p:cNvPicPr>
          <p:nvPr/>
        </p:nvPicPr>
        <p:blipFill>
          <a:blip r:embed="rId7" cstate="print"/>
          <a:srcRect t="30050" b="37400"/>
          <a:stretch>
            <a:fillRect/>
          </a:stretch>
        </p:blipFill>
        <p:spPr bwMode="auto">
          <a:xfrm rot="973115">
            <a:off x="3419741" y="2237519"/>
            <a:ext cx="2700602" cy="1904573"/>
          </a:xfrm>
          <a:prstGeom prst="round2DiagRect">
            <a:avLst/>
          </a:prstGeom>
          <a:noFill/>
          <a:ln w="57150">
            <a:solidFill>
              <a:srgbClr val="00660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2" name="Picture 5" descr="C:\Users\Админ\Desktop\Мой подотчёт\IMG_20211130_082339.jpg"/>
          <p:cNvPicPr>
            <a:picLocks noChangeAspect="1" noChangeArrowheads="1"/>
          </p:cNvPicPr>
          <p:nvPr/>
        </p:nvPicPr>
        <p:blipFill>
          <a:blip r:embed="rId8" cstate="print"/>
          <a:srcRect t="33200" b="19550"/>
          <a:stretch>
            <a:fillRect/>
          </a:stretch>
        </p:blipFill>
        <p:spPr bwMode="auto">
          <a:xfrm>
            <a:off x="6966469" y="3789040"/>
            <a:ext cx="2240814" cy="2294001"/>
          </a:xfrm>
          <a:prstGeom prst="ellipse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3" name="Picture 5" descr="C:\Users\Админ\Desktop\Мой подотчёт\IMG_20211130_081901.jpg"/>
          <p:cNvPicPr>
            <a:picLocks noChangeAspect="1" noChangeArrowheads="1"/>
          </p:cNvPicPr>
          <p:nvPr/>
        </p:nvPicPr>
        <p:blipFill>
          <a:blip r:embed="rId9" cstate="print"/>
          <a:srcRect t="31100" b="46850"/>
          <a:stretch>
            <a:fillRect/>
          </a:stretch>
        </p:blipFill>
        <p:spPr bwMode="auto">
          <a:xfrm>
            <a:off x="6459160" y="1683390"/>
            <a:ext cx="2854415" cy="1619367"/>
          </a:xfrm>
          <a:prstGeom prst="rect">
            <a:avLst/>
          </a:prstGeom>
          <a:noFill/>
          <a:ln w="57150">
            <a:solidFill>
              <a:srgbClr val="0066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  <a:scene3d>
            <a:camera prst="isometricOffAxis2Lef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cs typeface="Times New Roman" pitchFamily="18" charset="0"/>
              </a:rPr>
              <a:t>Проект – помощник в организации торжественных мероприятий, посвященных ВОВ.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6603" y="1825625"/>
            <a:ext cx="11067197" cy="4242666"/>
          </a:xfrm>
        </p:spPr>
        <p:txBody>
          <a:bodyPr>
            <a:normAutofit fontScale="92500" lnSpcReduction="10000"/>
          </a:bodyPr>
          <a:lstStyle/>
          <a:p>
            <a:pPr lvl="0" algn="ctr"/>
            <a:r>
              <a:rPr lang="ru-RU" sz="2800" b="1" dirty="0" smtClean="0">
                <a:solidFill>
                  <a:srgbClr val="C00000"/>
                </a:solidFill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Музыкальный вечер </a:t>
            </a:r>
            <a:r>
              <a:rPr lang="ru-RU" sz="2800" b="1" i="1" dirty="0" smtClean="0">
                <a:solidFill>
                  <a:srgbClr val="C00000"/>
                </a:solidFill>
                <a:latin typeface="Bookman Old Style" pitchFamily="18" charset="0"/>
                <a:ea typeface="Calibri" pitchFamily="34" charset="0"/>
                <a:cs typeface="Times New Roman" pitchFamily="18" charset="0"/>
              </a:rPr>
              <a:t>«О войне поём мы песни» </a:t>
            </a:r>
            <a:r>
              <a:rPr lang="ru-RU" b="1" i="1" dirty="0" smtClean="0">
                <a:ea typeface="Calibri" pitchFamily="34" charset="0"/>
                <a:cs typeface="Times New Roman" pitchFamily="18" charset="0"/>
              </a:rPr>
              <a:t>посвящённый Дню разгрому </a:t>
            </a:r>
            <a:r>
              <a:rPr lang="ru-RU" b="1" i="1" dirty="0" err="1" smtClean="0">
                <a:ea typeface="Calibri" pitchFamily="34" charset="0"/>
                <a:cs typeface="Times New Roman" pitchFamily="18" charset="0"/>
              </a:rPr>
              <a:t>немецко</a:t>
            </a:r>
            <a:r>
              <a:rPr lang="ru-RU" b="1" i="1" dirty="0" smtClean="0"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i="1" dirty="0" smtClean="0"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lang="ru-RU" b="1" i="1" dirty="0" smtClean="0">
                <a:ea typeface="Calibri" pitchFamily="34" charset="0"/>
                <a:cs typeface="Times New Roman" pitchFamily="18" charset="0"/>
              </a:rPr>
              <a:t> фашистских войск в Курской битве 1943 года.</a:t>
            </a:r>
            <a:r>
              <a:rPr lang="ru-RU" b="1" dirty="0" smtClean="0"/>
              <a:t>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Bookman Old Style" pitchFamily="18" charset="0"/>
              </a:rPr>
              <a:t>Поют ВСЕ: педагоги, дети, родители.</a:t>
            </a:r>
            <a:endParaRPr lang="ru-RU" b="1" dirty="0" smtClean="0"/>
          </a:p>
          <a:p>
            <a:pPr indent="449263" eaLnBrk="0" hangingPunct="0"/>
            <a:r>
              <a:rPr lang="ru-RU" b="1" i="1" dirty="0" err="1" smtClean="0"/>
              <a:t>Прозвучили</a:t>
            </a:r>
            <a:r>
              <a:rPr lang="ru-RU" b="1" i="1" dirty="0" smtClean="0"/>
              <a:t> песни:  </a:t>
            </a:r>
            <a:r>
              <a:rPr lang="ru-RU" sz="1600" b="1" i="1" dirty="0" smtClean="0"/>
              <a:t>Дмитрия Полякова — «Курская дуга"</a:t>
            </a:r>
            <a:r>
              <a:rPr lang="ru-RU" sz="1600" i="1" dirty="0" smtClean="0"/>
              <a:t>(все участники концертной программы подпевают)</a:t>
            </a:r>
          </a:p>
          <a:p>
            <a:pPr indent="449263" eaLnBrk="0" hangingPunct="0"/>
            <a:r>
              <a:rPr lang="ru-RU" sz="1600" b="1" i="1" dirty="0" smtClean="0"/>
              <a:t>«Журавли» взрослые пели, дети танцевали, </a:t>
            </a:r>
          </a:p>
          <a:p>
            <a:pPr indent="449263" eaLnBrk="0" hangingPunct="0"/>
            <a:r>
              <a:rPr lang="ru-RU" sz="1600" b="1" i="1" dirty="0" smtClean="0"/>
              <a:t> «А закаты алые, алые» пели родители, дети танцевали танец с полотнами;</a:t>
            </a:r>
          </a:p>
          <a:p>
            <a:pPr indent="449263" eaLnBrk="0" hangingPunct="0"/>
            <a:r>
              <a:rPr lang="ru-RU" sz="1600" b="1" i="1" dirty="0" smtClean="0"/>
              <a:t> «На Мамаевом кургане тишина»,</a:t>
            </a:r>
          </a:p>
          <a:p>
            <a:pPr indent="449263" eaLnBrk="0" hangingPunct="0"/>
            <a:r>
              <a:rPr lang="ru-RU" sz="1600" b="1" i="1" dirty="0" smtClean="0"/>
              <a:t> «Дети войны» исполняли родители, дети танцевали, все присутствующие </a:t>
            </a:r>
          </a:p>
          <a:p>
            <a:pPr indent="449263" eaLnBrk="0" hangingPunct="0"/>
            <a:r>
              <a:rPr lang="ru-RU" sz="1600" b="1" i="1" dirty="0" smtClean="0"/>
              <a:t>подпевали;</a:t>
            </a:r>
          </a:p>
          <a:p>
            <a:pPr indent="449263" eaLnBrk="0" hangingPunct="0"/>
            <a:r>
              <a:rPr lang="ru-RU" sz="1600" b="1" i="1" dirty="0" smtClean="0"/>
              <a:t>«Осенний вальс» танец детей –первоклассников;</a:t>
            </a:r>
          </a:p>
          <a:p>
            <a:pPr indent="449263" eaLnBrk="0" hangingPunct="0"/>
            <a:r>
              <a:rPr lang="ru-RU" sz="1600" b="1" i="1" dirty="0" smtClean="0"/>
              <a:t> «Белые панамки» – </a:t>
            </a:r>
            <a:r>
              <a:rPr lang="ru-RU" sz="1600" b="1" i="1" dirty="0" err="1" smtClean="0"/>
              <a:t>инсценирование</a:t>
            </a:r>
            <a:r>
              <a:rPr lang="ru-RU" sz="1600" b="1" i="1" dirty="0" smtClean="0"/>
              <a:t> песни детьми, слушанье песни в записи.</a:t>
            </a:r>
          </a:p>
          <a:p>
            <a:pPr indent="449263" eaLnBrk="0" hangingPunct="0"/>
            <a:r>
              <a:rPr lang="ru-RU" sz="1600" b="1" i="1" dirty="0" smtClean="0"/>
              <a:t>Просмотр фильма «Месяц май»</a:t>
            </a:r>
            <a:endParaRPr lang="ru-RU" sz="1600" b="1" dirty="0" smtClean="0"/>
          </a:p>
          <a:p>
            <a:endParaRPr lang="ru-RU" dirty="0"/>
          </a:p>
        </p:txBody>
      </p:sp>
      <p:pic>
        <p:nvPicPr>
          <p:cNvPr id="4" name="Picture 6" descr="C:\Users\Админ\Desktop\Мой подотчёт\IMG_20211130_082539.jpg"/>
          <p:cNvPicPr>
            <a:picLocks noChangeAspect="1" noChangeArrowheads="1"/>
          </p:cNvPicPr>
          <p:nvPr/>
        </p:nvPicPr>
        <p:blipFill>
          <a:blip r:embed="rId2" cstate="print"/>
          <a:srcRect t="19550" b="40550"/>
          <a:stretch>
            <a:fillRect/>
          </a:stretch>
        </p:blipFill>
        <p:spPr bwMode="auto">
          <a:xfrm>
            <a:off x="8754540" y="3548417"/>
            <a:ext cx="3260039" cy="2818263"/>
          </a:xfrm>
          <a:prstGeom prst="rect">
            <a:avLst/>
          </a:prstGeom>
          <a:noFill/>
          <a:ln w="57150">
            <a:solidFill>
              <a:schemeClr val="accent3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91840" y="365126"/>
            <a:ext cx="7531331" cy="849526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 smtClean="0">
                <a:ea typeface="Times New Roman" pitchFamily="18" charset="0"/>
                <a:cs typeface="Times New Roman" pitchFamily="18" charset="0"/>
              </a:rPr>
              <a:t>Участие в конкурсах, акциях -  городских, Краевых Федеральных….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3773" y="1825625"/>
            <a:ext cx="11818961" cy="4242666"/>
          </a:xfrm>
        </p:spPr>
        <p:txBody>
          <a:bodyPr>
            <a:normAutofit fontScale="70000" lnSpcReduction="20000"/>
          </a:bodyPr>
          <a:lstStyle/>
          <a:p>
            <a:pPr lvl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6400"/>
                </a:solidFill>
                <a:ea typeface="Times New Roman" pitchFamily="18" charset="0"/>
                <a:cs typeface="Times New Roman" pitchFamily="18" charset="0"/>
              </a:rPr>
              <a:t>II Всероссийский педагогический конкурс "Моя лучшая методическая разработка":</a:t>
            </a:r>
            <a:r>
              <a:rPr lang="ru-RU" dirty="0" smtClean="0"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006400"/>
                </a:solidFill>
                <a:ea typeface="Times New Roman" pitchFamily="18" charset="0"/>
                <a:cs typeface="Times New Roman" pitchFamily="18" charset="0"/>
                <a:hlinkClick r:id="rId2"/>
              </a:rPr>
              <a:t>Диплом "Общественное признание" (Шмакова З.В.)</a:t>
            </a:r>
            <a:endParaRPr lang="ru-RU" dirty="0" smtClean="0">
              <a:ea typeface="Calibri" pitchFamily="34" charset="0"/>
              <a:cs typeface="Times New Roman" pitchFamily="18" charset="0"/>
            </a:endParaRPr>
          </a:p>
          <a:p>
            <a:pPr lvl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006400"/>
                </a:solidFill>
                <a:ea typeface="Times New Roman" pitchFamily="18" charset="0"/>
                <a:cs typeface="Times New Roman" pitchFamily="18" charset="0"/>
                <a:hlinkClick r:id="rId3"/>
              </a:rPr>
              <a:t>Диплом победителя во всероссийском конкурсе "Призвание" (старшая группа "Радуга,  воспитатели Медведева Т.А., Русских А.В.)</a:t>
            </a:r>
            <a:endParaRPr lang="ru-RU" dirty="0" smtClean="0">
              <a:ea typeface="Calibri" pitchFamily="34" charset="0"/>
              <a:cs typeface="Times New Roman" pitchFamily="18" charset="0"/>
            </a:endParaRPr>
          </a:p>
          <a:p>
            <a:pPr lvl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6400"/>
                </a:solidFill>
                <a:ea typeface="Times New Roman" pitchFamily="18" charset="0"/>
                <a:cs typeface="Times New Roman" pitchFamily="18" charset="0"/>
              </a:rPr>
              <a:t>Дипломы за участие в краевом дистанционном конкурсе "Дети  о войне и Дне Победы" (</a:t>
            </a:r>
            <a:r>
              <a:rPr lang="ru-RU" b="1" dirty="0" err="1" smtClean="0">
                <a:solidFill>
                  <a:srgbClr val="006400"/>
                </a:solidFill>
                <a:ea typeface="Times New Roman" pitchFamily="18" charset="0"/>
                <a:cs typeface="Times New Roman" pitchFamily="18" charset="0"/>
                <a:hlinkClick r:id="rId4"/>
              </a:rPr>
              <a:t>Каташева</a:t>
            </a:r>
            <a:r>
              <a:rPr lang="ru-RU" b="1" dirty="0" smtClean="0">
                <a:solidFill>
                  <a:srgbClr val="006400"/>
                </a:solidFill>
                <a:ea typeface="Times New Roman" pitchFamily="18" charset="0"/>
                <a:cs typeface="Times New Roman" pitchFamily="18" charset="0"/>
                <a:hlinkClick r:id="rId4"/>
              </a:rPr>
              <a:t> Таисия</a:t>
            </a:r>
            <a:r>
              <a:rPr lang="ru-RU" b="1" dirty="0" smtClean="0">
                <a:solidFill>
                  <a:srgbClr val="006400"/>
                </a:solidFill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b="1" dirty="0" smtClean="0">
                <a:solidFill>
                  <a:srgbClr val="006400"/>
                </a:solidFill>
                <a:ea typeface="Times New Roman" pitchFamily="18" charset="0"/>
                <a:cs typeface="Times New Roman" pitchFamily="18" charset="0"/>
                <a:hlinkClick r:id="rId5"/>
              </a:rPr>
              <a:t>Максимова Екатерина</a:t>
            </a:r>
            <a:r>
              <a:rPr lang="ru-RU" b="1" dirty="0" smtClean="0">
                <a:solidFill>
                  <a:srgbClr val="006400"/>
                </a:solidFill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b="1" dirty="0" smtClean="0">
                <a:solidFill>
                  <a:srgbClr val="006400"/>
                </a:solidFill>
                <a:ea typeface="Times New Roman" pitchFamily="18" charset="0"/>
                <a:cs typeface="Times New Roman" pitchFamily="18" charset="0"/>
                <a:hlinkClick r:id="rId6"/>
              </a:rPr>
              <a:t>Кравцова Софья</a:t>
            </a:r>
            <a:r>
              <a:rPr lang="ru-RU" b="1" dirty="0" smtClean="0">
                <a:solidFill>
                  <a:srgbClr val="006400"/>
                </a:solidFill>
                <a:ea typeface="Times New Roman" pitchFamily="18" charset="0"/>
                <a:cs typeface="Times New Roman" pitchFamily="18" charset="0"/>
              </a:rPr>
              <a:t>)</a:t>
            </a:r>
            <a:endParaRPr lang="ru-RU" dirty="0" smtClean="0">
              <a:ea typeface="Calibri" pitchFamily="34" charset="0"/>
              <a:cs typeface="Times New Roman" pitchFamily="18" charset="0"/>
            </a:endParaRPr>
          </a:p>
          <a:p>
            <a:pPr lvl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6400"/>
                </a:solidFill>
                <a:ea typeface="Times New Roman" pitchFamily="18" charset="0"/>
                <a:cs typeface="Times New Roman" pitchFamily="18" charset="0"/>
                <a:hlinkClick r:id="rId7"/>
              </a:rPr>
              <a:t>Наградные  документы (дипломы, благодарственные письма) Всероссийского конкурса "Верны памяти Великой Победы"</a:t>
            </a:r>
            <a:r>
              <a:rPr lang="ru-RU" dirty="0" smtClean="0">
                <a:ea typeface="Times New Roman" pitchFamily="18" charset="0"/>
                <a:cs typeface="Times New Roman" pitchFamily="18" charset="0"/>
              </a:rPr>
              <a:t> </a:t>
            </a:r>
            <a:r>
              <a:rPr lang="ru-RU" b="1" dirty="0" smtClean="0">
                <a:solidFill>
                  <a:srgbClr val="006400"/>
                </a:solidFill>
                <a:ea typeface="Times New Roman" pitchFamily="18" charset="0"/>
                <a:cs typeface="Times New Roman" pitchFamily="18" charset="0"/>
              </a:rPr>
              <a:t>(Ковалевская С.О., </a:t>
            </a:r>
            <a:r>
              <a:rPr lang="ru-RU" b="1" dirty="0" err="1" smtClean="0">
                <a:solidFill>
                  <a:srgbClr val="006400"/>
                </a:solidFill>
                <a:ea typeface="Times New Roman" pitchFamily="18" charset="0"/>
                <a:cs typeface="Times New Roman" pitchFamily="18" charset="0"/>
              </a:rPr>
              <a:t>Смолко</a:t>
            </a:r>
            <a:r>
              <a:rPr lang="ru-RU" b="1" dirty="0" smtClean="0">
                <a:solidFill>
                  <a:srgbClr val="006400"/>
                </a:solidFill>
                <a:ea typeface="Times New Roman" pitchFamily="18" charset="0"/>
                <a:cs typeface="Times New Roman" pitchFamily="18" charset="0"/>
              </a:rPr>
              <a:t> С.В., Русакова Е.Ю., Князева Н.Г., Косач О.В., Бурцева Т.Е., Сердюкова С.А., Шмакова З.В.)</a:t>
            </a:r>
            <a:endParaRPr lang="ru-RU" dirty="0" smtClean="0">
              <a:ea typeface="Calibri" pitchFamily="34" charset="0"/>
              <a:cs typeface="Times New Roman" pitchFamily="18" charset="0"/>
            </a:endParaRPr>
          </a:p>
          <a:p>
            <a:pPr lvl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6400"/>
                </a:solidFill>
                <a:ea typeface="Times New Roman" pitchFamily="18" charset="0"/>
                <a:cs typeface="Times New Roman" pitchFamily="18" charset="0"/>
                <a:hlinkClick r:id="rId8"/>
              </a:rPr>
              <a:t>Диплом лауреата 2 степени Международного фестиваль - конкурса "Новое поколение" в номинации фото и видео - творчество старшая группа "Радуга"</a:t>
            </a:r>
            <a:r>
              <a:rPr lang="ru-RU" dirty="0" smtClean="0">
                <a:solidFill>
                  <a:srgbClr val="006400"/>
                </a:solidFill>
                <a:ea typeface="Times New Roman" pitchFamily="18" charset="0"/>
                <a:cs typeface="Times New Roman" pitchFamily="18" charset="0"/>
                <a:hlinkClick r:id="rId8"/>
              </a:rPr>
              <a:t> </a:t>
            </a:r>
            <a:r>
              <a:rPr lang="ru-RU" dirty="0" smtClean="0">
                <a:ea typeface="Times New Roman" pitchFamily="18" charset="0"/>
                <a:cs typeface="Times New Roman" pitchFamily="18" charset="0"/>
              </a:rPr>
              <a:t> (</a:t>
            </a:r>
            <a:r>
              <a:rPr lang="ru-RU" b="1" dirty="0" smtClean="0">
                <a:solidFill>
                  <a:srgbClr val="006400"/>
                </a:solidFill>
                <a:ea typeface="Times New Roman" pitchFamily="18" charset="0"/>
                <a:cs typeface="Times New Roman" pitchFamily="18" charset="0"/>
              </a:rPr>
              <a:t>Благодарственное письмо: </a:t>
            </a:r>
            <a:r>
              <a:rPr lang="ru-RU" b="1" dirty="0" smtClean="0">
                <a:solidFill>
                  <a:srgbClr val="006400"/>
                </a:solidFill>
                <a:ea typeface="Times New Roman" pitchFamily="18" charset="0"/>
                <a:cs typeface="Times New Roman" pitchFamily="18" charset="0"/>
                <a:hlinkClick r:id="rId9"/>
              </a:rPr>
              <a:t>Медведева Т.А.</a:t>
            </a:r>
            <a:r>
              <a:rPr lang="ru-RU" b="1" dirty="0" smtClean="0">
                <a:solidFill>
                  <a:srgbClr val="006400"/>
                </a:solidFill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b="1" dirty="0" smtClean="0">
                <a:solidFill>
                  <a:srgbClr val="006400"/>
                </a:solidFill>
                <a:ea typeface="Times New Roman" pitchFamily="18" charset="0"/>
                <a:cs typeface="Times New Roman" pitchFamily="18" charset="0"/>
                <a:hlinkClick r:id="rId10"/>
              </a:rPr>
              <a:t>Русских А.В.</a:t>
            </a:r>
            <a:r>
              <a:rPr lang="ru-RU" b="1" dirty="0" smtClean="0">
                <a:solidFill>
                  <a:srgbClr val="006400"/>
                </a:solidFill>
                <a:ea typeface="Times New Roman" pitchFamily="18" charset="0"/>
                <a:cs typeface="Times New Roman" pitchFamily="18" charset="0"/>
              </a:rPr>
              <a:t>)</a:t>
            </a:r>
            <a:endParaRPr lang="ru-RU" dirty="0" smtClean="0">
              <a:ea typeface="Calibri" pitchFamily="34" charset="0"/>
              <a:cs typeface="Times New Roman" pitchFamily="18" charset="0"/>
            </a:endParaRPr>
          </a:p>
          <a:p>
            <a:pPr lvl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6400"/>
                </a:solidFill>
                <a:ea typeface="Times New Roman" pitchFamily="18" charset="0"/>
                <a:cs typeface="Times New Roman" pitchFamily="18" charset="0"/>
                <a:hlinkClick r:id="rId11"/>
              </a:rPr>
              <a:t>Диплом лауреата 2 степени Международного фестиваль - конкурса "Новое поколение" в номинации фото и видео - творчество подготовительная группа "Солнышко"</a:t>
            </a:r>
            <a:r>
              <a:rPr lang="ru-RU" dirty="0" smtClean="0">
                <a:ea typeface="Times New Roman" pitchFamily="18" charset="0"/>
                <a:cs typeface="Times New Roman" pitchFamily="18" charset="0"/>
              </a:rPr>
              <a:t>  (</a:t>
            </a:r>
            <a:r>
              <a:rPr lang="ru-RU" b="1" dirty="0" smtClean="0">
                <a:solidFill>
                  <a:srgbClr val="006400"/>
                </a:solidFill>
                <a:ea typeface="Times New Roman" pitchFamily="18" charset="0"/>
                <a:cs typeface="Times New Roman" pitchFamily="18" charset="0"/>
              </a:rPr>
              <a:t>Благодарственное письмо: </a:t>
            </a:r>
            <a:r>
              <a:rPr lang="ru-RU" b="1" dirty="0" smtClean="0">
                <a:solidFill>
                  <a:srgbClr val="006400"/>
                </a:solidFill>
                <a:ea typeface="Times New Roman" pitchFamily="18" charset="0"/>
                <a:cs typeface="Times New Roman" pitchFamily="18" charset="0"/>
                <a:hlinkClick r:id="rId12"/>
              </a:rPr>
              <a:t>Князева Н.Г.</a:t>
            </a:r>
            <a:r>
              <a:rPr lang="ru-RU" b="1" dirty="0" smtClean="0">
                <a:solidFill>
                  <a:srgbClr val="006400"/>
                </a:solidFill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b="1" dirty="0" smtClean="0">
                <a:solidFill>
                  <a:srgbClr val="006400"/>
                </a:solidFill>
                <a:ea typeface="Times New Roman" pitchFamily="18" charset="0"/>
                <a:cs typeface="Times New Roman" pitchFamily="18" charset="0"/>
                <a:hlinkClick r:id="rId13"/>
              </a:rPr>
              <a:t>Косач О.В.</a:t>
            </a:r>
            <a:r>
              <a:rPr lang="ru-RU" b="1" dirty="0" smtClean="0">
                <a:solidFill>
                  <a:srgbClr val="006400"/>
                </a:solidFill>
                <a:ea typeface="Times New Roman" pitchFamily="18" charset="0"/>
                <a:cs typeface="Times New Roman" pitchFamily="18" charset="0"/>
              </a:rPr>
              <a:t>)</a:t>
            </a:r>
            <a:endParaRPr lang="ru-RU" dirty="0" smtClean="0">
              <a:ea typeface="Calibri" pitchFamily="34" charset="0"/>
              <a:cs typeface="Times New Roman" pitchFamily="18" charset="0"/>
            </a:endParaRPr>
          </a:p>
          <a:p>
            <a:pPr lvl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6400"/>
                </a:solidFill>
                <a:ea typeface="Calibri" pitchFamily="34" charset="0"/>
                <a:cs typeface="Times New Roman" pitchFamily="18" charset="0"/>
                <a:hlinkClick r:id="rId14"/>
              </a:rPr>
              <a:t>Благодарственное письмо УО за вклад  в патриотическое воспитание детей старшего дошкольного возраста (Старший воспитатель Шмакова З.В.)</a:t>
            </a:r>
            <a:endParaRPr lang="ru-RU" dirty="0" smtClean="0">
              <a:ea typeface="Calibri" pitchFamily="34" charset="0"/>
              <a:cs typeface="Times New Roman" pitchFamily="18" charset="0"/>
            </a:endParaRPr>
          </a:p>
          <a:p>
            <a:pPr lvl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ea typeface="Times New Roman" pitchFamily="18" charset="0"/>
                <a:cs typeface="Times New Roman" pitchFamily="18" charset="0"/>
              </a:rPr>
              <a:t>Межмуниципальный методический мост работников дошкольного образования </a:t>
            </a:r>
            <a:r>
              <a:rPr lang="ru-RU" dirty="0" smtClean="0"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ea typeface="Times New Roman" pitchFamily="18" charset="0"/>
                <a:cs typeface="Times New Roman" pitchFamily="18" charset="0"/>
                <a:hlinkClick r:id="rId15"/>
              </a:rPr>
              <a:t>«Векторы развития современного дошкольного образования»</a:t>
            </a:r>
            <a:r>
              <a:rPr lang="ru-RU" dirty="0" smtClean="0">
                <a:ea typeface="Times New Roman" pitchFamily="18" charset="0"/>
                <a:cs typeface="Times New Roman" pitchFamily="18" charset="0"/>
                <a:hlinkClick r:id="rId15"/>
              </a:rPr>
              <a:t> </a:t>
            </a:r>
            <a:r>
              <a:rPr lang="ru-RU" dirty="0" smtClean="0"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ea typeface="Times New Roman" pitchFamily="18" charset="0"/>
                <a:cs typeface="Times New Roman" pitchFamily="18" charset="0"/>
              </a:rPr>
              <a:t>(презентация)</a:t>
            </a:r>
            <a:r>
              <a:rPr lang="ru-RU" dirty="0" smtClean="0">
                <a:ea typeface="Calibri" pitchFamily="34" charset="0"/>
                <a:cs typeface="Times New Roman" pitchFamily="18" charset="0"/>
              </a:rPr>
              <a:t>.</a:t>
            </a:r>
          </a:p>
          <a:p>
            <a:pPr lvl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53B75"/>
                </a:solidFill>
                <a:ea typeface="Calibri" pitchFamily="34" charset="0"/>
                <a:cs typeface="Times New Roman" pitchFamily="18" charset="0"/>
                <a:hlinkClick r:id="rId16"/>
              </a:rPr>
              <a:t>Диплом лауреата Всероссийского фестиваля исследовательских, методических и творческих работ "Сердце Родиной тревожь!" (Старший воспитатель Шмакова Зинаида Васильевна)</a:t>
            </a:r>
            <a:endParaRPr lang="ru-RU" b="1" dirty="0" smtClean="0">
              <a:solidFill>
                <a:srgbClr val="053B75"/>
              </a:solidFill>
              <a:ea typeface="Calibri" pitchFamily="34" charset="0"/>
              <a:cs typeface="Times New Roman" pitchFamily="18" charset="0"/>
            </a:endParaRPr>
          </a:p>
          <a:p>
            <a:r>
              <a:rPr lang="ru-RU" b="1" dirty="0" smtClean="0"/>
              <a:t>Лауреат I  степени VI краевого конкурса «Дети дома одного» среди дошкольных </a:t>
            </a:r>
          </a:p>
          <a:p>
            <a:r>
              <a:rPr lang="ru-RU" b="1" dirty="0" smtClean="0"/>
              <a:t>образовательных учреждений.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4" name="Picture 3" descr="https://ds25-achinsk.gosuslugi.ru/netcat_files/userfiles/foto_2024/krkon1.jpg"/>
          <p:cNvPicPr>
            <a:picLocks noChangeAspect="1" noChangeArrowheads="1"/>
          </p:cNvPicPr>
          <p:nvPr/>
        </p:nvPicPr>
        <p:blipFill>
          <a:blip r:embed="rId17" cstate="print"/>
          <a:srcRect l="14187" t="6325" r="22561" b="8285"/>
          <a:stretch>
            <a:fillRect/>
          </a:stretch>
        </p:blipFill>
        <p:spPr bwMode="auto">
          <a:xfrm>
            <a:off x="7779224" y="4856940"/>
            <a:ext cx="1282889" cy="1799691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91840" y="365126"/>
            <a:ext cx="7531331" cy="93141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/>
              <a:t>Результат</a:t>
            </a:r>
            <a:endParaRPr lang="ru-RU" sz="32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9307" y="1375249"/>
            <a:ext cx="11764370" cy="4242666"/>
          </a:xfrm>
        </p:spPr>
        <p:txBody>
          <a:bodyPr>
            <a:norm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a typeface="Times New Roman" panose="02020603050405020304" pitchFamily="18" charset="0"/>
                <a:cs typeface="Times New Roman" pitchFamily="18" charset="0"/>
              </a:rPr>
              <a:t>	</a:t>
            </a:r>
            <a:r>
              <a:rPr lang="ru-RU" sz="1700" b="1" dirty="0" smtClean="0">
                <a:ea typeface="Times New Roman" panose="02020603050405020304" pitchFamily="18" charset="0"/>
                <a:cs typeface="Times New Roman" pitchFamily="18" charset="0"/>
              </a:rPr>
              <a:t>Война - это суровая трагедия. Миллионы людей отдали жизнь, сражаясь за Родину, за то, чтобы мы жили в этом огромном и прекрасном мире, отвоеванном солдатами Великой Отечественной войны мирно и счастливо. Мы всегда будем помнить тех, кто защищал нашу Родину.</a:t>
            </a:r>
            <a:endParaRPr lang="ru-RU" sz="1700" b="1" dirty="0" smtClean="0">
              <a:ea typeface="Calibri" panose="020F0502020204030204" pitchFamily="34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700" b="1" dirty="0" smtClean="0">
                <a:ea typeface="Times New Roman" panose="02020603050405020304" pitchFamily="18" charset="0"/>
                <a:cs typeface="Times New Roman" pitchFamily="18" charset="0"/>
              </a:rPr>
              <a:t>	Благодаря проекту «Нам песни эти позабыть нельзя!»  мы познакомили детей не только с патриотическими музыкальными произведениями песенного жанра, созданными в годы войны и после её окончания, а также с историческими фактами военных лет через песенное творчество. </a:t>
            </a:r>
            <a:endParaRPr lang="ru-RU" sz="1700" b="1" dirty="0" smtClean="0">
              <a:ea typeface="Calibri" panose="020F0502020204030204" pitchFamily="34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700" b="1" dirty="0" smtClean="0">
                <a:ea typeface="Times New Roman" panose="02020603050405020304" pitchFamily="18" charset="0"/>
                <a:cs typeface="Times New Roman" pitchFamily="18" charset="0"/>
              </a:rPr>
              <a:t>	 </a:t>
            </a:r>
            <a:r>
              <a:rPr lang="ru-RU" sz="1700" b="1" dirty="0" smtClean="0">
                <a:solidFill>
                  <a:srgbClr val="C00000"/>
                </a:solidFill>
                <a:ea typeface="Times New Roman" panose="02020603050405020304" pitchFamily="18" charset="0"/>
                <a:cs typeface="Times New Roman" pitchFamily="18" charset="0"/>
              </a:rPr>
              <a:t>Наш проект способствовал формированию у детей гражданственности, чувства любви и гордости за свою Родину. </a:t>
            </a:r>
            <a:endParaRPr lang="ru-RU" sz="1700" b="1" dirty="0" smtClean="0">
              <a:solidFill>
                <a:srgbClr val="C00000"/>
              </a:solidFill>
              <a:ea typeface="Calibri" panose="020F0502020204030204" pitchFamily="34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700" b="1" dirty="0" smtClean="0">
                <a:ea typeface="Times New Roman" panose="02020603050405020304" pitchFamily="18" charset="0"/>
                <a:cs typeface="Times New Roman" pitchFamily="18" charset="0"/>
              </a:rPr>
              <a:t>	Проект способствовал установлению тесного взаимодействия с семьями воспитанников.</a:t>
            </a:r>
            <a:endParaRPr lang="ru-RU" sz="1700" b="1" dirty="0" smtClean="0">
              <a:ea typeface="Calibri" panose="020F0502020204030204" pitchFamily="34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Picture 2" descr="https://sun9-9.userapi.com/s/v1/ig2/fezIGmMth_z6RW_Hwxo3qYH0I_VjywTBKXoebU9Ba2L9S33XYJ6dhNJko2Vvt6yr4enNwN9xpoxJ9dkISZqDqvQ8.jpg?quality=95&amp;as=32x24,48x36,72x54,108x81,160x120,240x180,360x270,480x360,540x405,640x480,720x540,1024x768&amp;from=bu&amp;u=ZhKtwc10MhbxQhDMmv9F7rdN1KZgUmkZxUyQGWJXIgs&amp;cs=604x45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67283" y="4674392"/>
            <a:ext cx="3446899" cy="2183607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91840" y="365125"/>
            <a:ext cx="7531331" cy="2623735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2552131"/>
            <a:ext cx="10515600" cy="3516160"/>
          </a:xfrm>
        </p:spPr>
        <p:txBody>
          <a:bodyPr>
            <a:normAutofit lnSpcReduction="10000"/>
          </a:bodyPr>
          <a:lstStyle/>
          <a:p>
            <a:pPr algn="ctr"/>
            <a:endParaRPr lang="ru-RU" sz="3600" b="1" i="1" dirty="0" smtClean="0">
              <a:solidFill>
                <a:schemeClr val="accent1">
                  <a:lumMod val="75000"/>
                </a:schemeClr>
              </a:solidFill>
              <a:ea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i="1" dirty="0" smtClean="0">
                <a:solidFill>
                  <a:schemeClr val="accent1">
                    <a:lumMod val="75000"/>
                  </a:schemeClr>
                </a:solidFill>
                <a:ea typeface="Times New Roman" pitchFamily="18" charset="0"/>
                <a:cs typeface="Times New Roman" pitchFamily="18" charset="0"/>
              </a:rPr>
              <a:t>«Рассказывайте детям о войне,</a:t>
            </a: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</a:br>
            <a:r>
              <a:rPr lang="ru-RU" sz="3600" b="1" i="1" dirty="0" smtClean="0">
                <a:solidFill>
                  <a:schemeClr val="accent1">
                    <a:lumMod val="75000"/>
                  </a:schemeClr>
                </a:solidFill>
                <a:ea typeface="Times New Roman" pitchFamily="18" charset="0"/>
                <a:cs typeface="Times New Roman" pitchFamily="18" charset="0"/>
              </a:rPr>
              <a:t>Пусть ваша память к ним в сердца стучится.</a:t>
            </a: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</a:br>
            <a:r>
              <a:rPr lang="ru-RU" sz="3600" b="1" i="1" dirty="0" smtClean="0">
                <a:solidFill>
                  <a:schemeClr val="accent1">
                    <a:lumMod val="75000"/>
                  </a:schemeClr>
                </a:solidFill>
                <a:ea typeface="Times New Roman" pitchFamily="18" charset="0"/>
                <a:cs typeface="Times New Roman" pitchFamily="18" charset="0"/>
              </a:rPr>
              <a:t>Рассказывайте детям о войне,</a:t>
            </a: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</a:br>
            <a:r>
              <a:rPr lang="ru-RU" sz="3600" b="1" i="1" dirty="0" smtClean="0">
                <a:solidFill>
                  <a:schemeClr val="accent1">
                    <a:lumMod val="75000"/>
                  </a:schemeClr>
                </a:solidFill>
                <a:ea typeface="Times New Roman" pitchFamily="18" charset="0"/>
                <a:cs typeface="Times New Roman" pitchFamily="18" charset="0"/>
              </a:rPr>
              <a:t>Чтоб никогда войне не повториться».</a:t>
            </a: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</a:br>
            <a:r>
              <a:rPr lang="ru-RU" sz="3600" b="1" i="1" dirty="0" smtClean="0">
                <a:solidFill>
                  <a:schemeClr val="accent1">
                    <a:lumMod val="75000"/>
                  </a:schemeClr>
                </a:solidFill>
                <a:ea typeface="Times New Roman" pitchFamily="18" charset="0"/>
                <a:cs typeface="Times New Roman" pitchFamily="18" charset="0"/>
              </a:rPr>
              <a:t>Н. Вербицкая</a:t>
            </a:r>
            <a:endParaRPr lang="ru-RU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2" descr="История в песнях Великой Отечественной войны | СПАСИБО ДЕДУ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44203" y="336156"/>
            <a:ext cx="4435521" cy="2892765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785F2860-D3AC-4133-A6DE-B63910447E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90879" y="1919997"/>
            <a:ext cx="6761313" cy="1684337"/>
          </a:xfrm>
        </p:spPr>
        <p:txBody>
          <a:bodyPr>
            <a:normAutofit/>
          </a:bodyPr>
          <a:lstStyle/>
          <a:p>
            <a:r>
              <a:rPr lang="ru-RU" sz="5400" dirty="0" smtClean="0">
                <a:solidFill>
                  <a:schemeClr val="accent1">
                    <a:lumMod val="75000"/>
                  </a:schemeClr>
                </a:solidFill>
              </a:rPr>
              <a:t>Благодарим </a:t>
            </a:r>
            <a:r>
              <a:rPr lang="ru-RU" sz="5400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5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5400" dirty="0">
                <a:solidFill>
                  <a:schemeClr val="accent1">
                    <a:lumMod val="75000"/>
                  </a:schemeClr>
                </a:solidFill>
              </a:rPr>
              <a:t>за внимание!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273C5A78-C214-41F4-8CDC-F510FBA8FB9B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4690880" y="3737499"/>
            <a:ext cx="6761313" cy="1482571"/>
          </a:xfrm>
        </p:spPr>
        <p:txBody>
          <a:bodyPr/>
          <a:lstStyle/>
          <a:p>
            <a:pPr marL="0" indent="0" algn="l">
              <a:buNone/>
            </a:pPr>
            <a:r>
              <a:rPr lang="ru-RU" dirty="0" smtClean="0"/>
              <a:t> Телефон: 8-906-912-96-49</a:t>
            </a:r>
          </a:p>
          <a:p>
            <a:pPr marL="0" indent="0">
              <a:buNone/>
            </a:pPr>
            <a:r>
              <a:rPr lang="ru-RU" dirty="0" smtClean="0"/>
              <a:t>  Электронная почта: </a:t>
            </a:r>
            <a:r>
              <a:rPr lang="en-US" dirty="0" smtClean="0"/>
              <a:t>det.cad25@mail.ru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9229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sz="2800" b="1" dirty="0" smtClean="0">
                <a:solidFill>
                  <a:srgbClr val="990000"/>
                </a:solidFill>
                <a:ea typeface="Times New Roman" pitchFamily="18" charset="0"/>
                <a:cs typeface="Times New Roman" pitchFamily="18" charset="0"/>
              </a:rPr>
              <a:t>Основная идея:</a:t>
            </a:r>
            <a:r>
              <a:rPr lang="ru-RU" b="1" dirty="0" smtClean="0">
                <a:solidFill>
                  <a:srgbClr val="990000"/>
                </a:solidFill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990000"/>
                </a:solidFill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>
                <a:tab pos="676275" algn="l"/>
              </a:tabLst>
            </a:pPr>
            <a:r>
              <a:rPr lang="ru-RU" dirty="0" smtClean="0">
                <a:ea typeface="Times New Roman" pitchFamily="18" charset="0"/>
                <a:cs typeface="Times New Roman" pitchFamily="18" charset="0"/>
              </a:rPr>
              <a:t>	В основную идею  нашего проекта положено то, что фундаментальная основа будущего нашей страны и наших детей – </a:t>
            </a:r>
            <a:r>
              <a:rPr lang="ru-RU" b="1" dirty="0" smtClean="0">
                <a:ea typeface="Times New Roman" pitchFamily="18" charset="0"/>
                <a:cs typeface="Times New Roman" pitchFamily="18" charset="0"/>
              </a:rPr>
              <a:t>нравственность, патриотизм, </a:t>
            </a:r>
            <a:r>
              <a:rPr lang="ru-RU" dirty="0" smtClean="0">
                <a:ea typeface="Times New Roman" pitchFamily="18" charset="0"/>
                <a:cs typeface="Times New Roman" pitchFamily="18" charset="0"/>
              </a:rPr>
              <a:t>а это любовь и уважение к своей Родине и её традициям, духовному наследию наших предков, ответственность за свою страну и её будущее. </a:t>
            </a:r>
            <a:r>
              <a:rPr lang="ru-RU" b="1" dirty="0" smtClean="0">
                <a:ea typeface="Times New Roman" pitchFamily="18" charset="0"/>
                <a:cs typeface="Times New Roman" pitchFamily="18" charset="0"/>
              </a:rPr>
              <a:t>Без этого невозможно воспитать достойного человека-гражданина.  </a:t>
            </a:r>
          </a:p>
          <a:p>
            <a:pPr lvl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>
                <a:tab pos="676275" algn="l"/>
              </a:tabLst>
            </a:pPr>
            <a:r>
              <a:rPr lang="ru-RU" dirty="0" smtClean="0">
                <a:ea typeface="Times New Roman" pitchFamily="18" charset="0"/>
                <a:cs typeface="Times New Roman" pitchFamily="18" charset="0"/>
              </a:rPr>
              <a:t>	</a:t>
            </a:r>
            <a:r>
              <a:rPr lang="ru-RU" b="1" dirty="0" smtClean="0">
                <a:ea typeface="Times New Roman" pitchFamily="18" charset="0"/>
                <a:cs typeface="Times New Roman" pitchFamily="18" charset="0"/>
              </a:rPr>
              <a:t>Мы, не имеем права </a:t>
            </a:r>
            <a:r>
              <a:rPr lang="ru-RU" sz="2800" b="1" dirty="0" smtClean="0">
                <a:solidFill>
                  <a:srgbClr val="C00000"/>
                </a:solidFill>
                <a:ea typeface="Times New Roman" pitchFamily="18" charset="0"/>
                <a:cs typeface="Times New Roman" pitchFamily="18" charset="0"/>
              </a:rPr>
              <a:t>не знать </a:t>
            </a:r>
            <a:r>
              <a:rPr lang="ru-RU" b="1" dirty="0" smtClean="0">
                <a:ea typeface="Times New Roman" pitchFamily="18" charset="0"/>
                <a:cs typeface="Times New Roman" pitchFamily="18" charset="0"/>
              </a:rPr>
              <a:t>своей истории, не гордиться своими предками, их мужеством и стойкостью.</a:t>
            </a:r>
          </a:p>
          <a:p>
            <a:pPr lvl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>
                <a:tab pos="676275" algn="l"/>
              </a:tabLst>
            </a:pPr>
            <a:endParaRPr lang="ru-RU" b="1" dirty="0" smtClean="0">
              <a:cs typeface="Times New Roman" pitchFamily="18" charset="0"/>
            </a:endParaRPr>
          </a:p>
          <a:p>
            <a:pPr lvl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>
                <a:tab pos="676275" algn="l"/>
              </a:tabLst>
            </a:pPr>
            <a:r>
              <a:rPr lang="ru-RU" dirty="0" smtClean="0">
                <a:ea typeface="Times New Roman" pitchFamily="18" charset="0"/>
                <a:cs typeface="Times New Roman" pitchFamily="18" charset="0"/>
              </a:rPr>
              <a:t>	Важная и ответственная </a:t>
            </a:r>
            <a:r>
              <a:rPr lang="ru-RU" sz="3200" b="1" dirty="0" smtClean="0">
                <a:solidFill>
                  <a:srgbClr val="990000"/>
                </a:solidFill>
                <a:ea typeface="Times New Roman" pitchFamily="18" charset="0"/>
                <a:cs typeface="Times New Roman" pitchFamily="18" charset="0"/>
              </a:rPr>
              <a:t>миссия педагогов и родителей:</a:t>
            </a:r>
            <a:r>
              <a:rPr lang="ru-RU" sz="3200" dirty="0" smtClean="0">
                <a:solidFill>
                  <a:srgbClr val="990000"/>
                </a:solidFill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ea typeface="Times New Roman" pitchFamily="18" charset="0"/>
                <a:cs typeface="Times New Roman" pitchFamily="18" charset="0"/>
              </a:rPr>
              <a:t>донести до наших детей историю военных лет, чтобы сохранить связь поколений, чтобы научить их беречь и ценить мир.</a:t>
            </a:r>
            <a:endParaRPr lang="ru-RU" b="1" dirty="0" smtClean="0">
              <a:cs typeface="Times New Roman" pitchFamily="18" charset="0"/>
            </a:endParaRPr>
          </a:p>
          <a:p>
            <a:pPr lvl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tabLst>
                <a:tab pos="676275" algn="l"/>
              </a:tabLst>
            </a:pPr>
            <a:r>
              <a:rPr lang="ru-RU" dirty="0" smtClean="0">
                <a:ea typeface="Times New Roman" pitchFamily="18" charset="0"/>
                <a:cs typeface="Times New Roman" pitchFamily="18" charset="0"/>
              </a:rPr>
              <a:t>          Песня – достоверное напоминание о временах Великой Отечественной войны.</a:t>
            </a:r>
            <a:r>
              <a:rPr lang="ru-RU" dirty="0" smtClean="0">
                <a:cs typeface="Times New Roman" pitchFamily="18" charset="0"/>
              </a:rPr>
              <a:t> </a:t>
            </a:r>
            <a:r>
              <a:rPr lang="ru-RU" dirty="0" smtClean="0">
                <a:ea typeface="Times New Roman" pitchFamily="18" charset="0"/>
                <a:cs typeface="Times New Roman" pitchFamily="18" charset="0"/>
              </a:rPr>
              <a:t>Военные песни помогают нам не забыть о подвиге нашего народа.   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indent="227013" algn="ctr" fontAlgn="base">
              <a:lnSpc>
                <a:spcPct val="100000"/>
              </a:lnSpc>
              <a:spcAft>
                <a:spcPct val="0"/>
              </a:spcAft>
            </a:pPr>
            <a:r>
              <a:rPr lang="ru-RU" b="1" dirty="0" smtClean="0">
                <a:ea typeface="Times New Roman" pitchFamily="18" charset="0"/>
                <a:cs typeface="Times New Roman" pitchFamily="18" charset="0"/>
              </a:rPr>
              <a:t>Образовательный проект патриотической</a:t>
            </a:r>
            <a:br>
              <a:rPr lang="ru-RU" b="1" dirty="0" smtClean="0">
                <a:ea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ea typeface="Times New Roman" pitchFamily="18" charset="0"/>
                <a:cs typeface="Times New Roman" pitchFamily="18" charset="0"/>
              </a:rPr>
              <a:t> направленности</a:t>
            </a:r>
            <a:br>
              <a:rPr lang="ru-RU" b="1" dirty="0" smtClean="0">
                <a:ea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990000"/>
                </a:solidFill>
                <a:ea typeface="Times New Roman" pitchFamily="18" charset="0"/>
                <a:cs typeface="Times New Roman" pitchFamily="18" charset="0"/>
              </a:rPr>
              <a:t> «Нам песни эти позабыть нельзя!»</a:t>
            </a:r>
            <a:br>
              <a:rPr lang="ru-RU" b="1" dirty="0" smtClean="0">
                <a:solidFill>
                  <a:srgbClr val="990000"/>
                </a:solidFill>
                <a:ea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0005" y="1493115"/>
            <a:ext cx="11768447" cy="4017036"/>
          </a:xfrm>
        </p:spPr>
        <p:txBody>
          <a:bodyPr>
            <a:normAutofit/>
          </a:bodyPr>
          <a:lstStyle/>
          <a:p>
            <a:pPr lvl="0" indent="22701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990000"/>
                </a:solidFill>
                <a:ea typeface="Times New Roman" pitchFamily="18" charset="0"/>
                <a:cs typeface="Times New Roman" pitchFamily="18" charset="0"/>
              </a:rPr>
              <a:t>Цель проекта: </a:t>
            </a:r>
            <a:r>
              <a:rPr lang="ru-RU" sz="2400" dirty="0" smtClean="0">
                <a:solidFill>
                  <a:srgbClr val="990000"/>
                </a:solidFill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cs typeface="Times New Roman" pitchFamily="18" charset="0"/>
              </a:rPr>
              <a:t>знакомство с историей создания песен о войне и выявление роли и значения песни в духовной жизни общества в годы Великой Отечественной войны </a:t>
            </a:r>
          </a:p>
          <a:p>
            <a:r>
              <a:rPr lang="ru-RU" sz="3200" b="1" dirty="0" smtClean="0">
                <a:cs typeface="Times New Roman" pitchFamily="18" charset="0"/>
              </a:rPr>
              <a:t>       </a:t>
            </a:r>
            <a:r>
              <a:rPr lang="ru-RU" sz="2400" b="1" dirty="0" smtClean="0">
                <a:solidFill>
                  <a:srgbClr val="990000"/>
                </a:solidFill>
                <a:cs typeface="Times New Roman" pitchFamily="18" charset="0"/>
              </a:rPr>
              <a:t>Задачи: </a:t>
            </a:r>
            <a:endParaRPr lang="ru-RU" sz="2400" dirty="0" smtClean="0">
              <a:solidFill>
                <a:srgbClr val="990000"/>
              </a:solidFill>
              <a:cs typeface="Times New Roman" pitchFamily="18" charset="0"/>
            </a:endParaRPr>
          </a:p>
          <a:p>
            <a:r>
              <a:rPr lang="ru-RU" sz="1800" b="1" dirty="0" smtClean="0">
                <a:cs typeface="Times New Roman" pitchFamily="18" charset="0"/>
              </a:rPr>
              <a:t>- познакомить с историей Великой Отечественной войны на примере песен военных лет;</a:t>
            </a:r>
          </a:p>
          <a:p>
            <a:r>
              <a:rPr lang="ru-RU" sz="1800" b="1" dirty="0" smtClean="0">
                <a:cs typeface="Times New Roman" pitchFamily="18" charset="0"/>
              </a:rPr>
              <a:t>- углублять знания детей о роли песен в жизни людей, о песни как памяти народа;</a:t>
            </a:r>
          </a:p>
          <a:p>
            <a:r>
              <a:rPr lang="ru-RU" sz="1800" b="1" dirty="0" smtClean="0">
                <a:cs typeface="Times New Roman" pitchFamily="18" charset="0"/>
              </a:rPr>
              <a:t>- подвести к эмоциональному восприятию музыкальных произведений о войне;</a:t>
            </a:r>
          </a:p>
          <a:p>
            <a:r>
              <a:rPr lang="ru-RU" sz="1800" b="1" dirty="0" smtClean="0">
                <a:cs typeface="Times New Roman" pitchFamily="18" charset="0"/>
              </a:rPr>
              <a:t>- воспитывать чувство гордости за свою Родину, за свой народ, уважение и признательность за совершённый подвиг народа в годы ВОВ; </a:t>
            </a:r>
          </a:p>
          <a:p>
            <a:pPr>
              <a:buFontTx/>
              <a:buChar char="-"/>
            </a:pPr>
            <a:r>
              <a:rPr lang="ru-RU" sz="1800" b="1" dirty="0" smtClean="0">
                <a:cs typeface="Times New Roman" pitchFamily="18" charset="0"/>
              </a:rPr>
              <a:t>воспитывать уважение к защитникам Отечества, к памяти павших бойцов, уважение к ветеранам войны. </a:t>
            </a:r>
          </a:p>
          <a:p>
            <a:endParaRPr lang="ru-RU" dirty="0"/>
          </a:p>
        </p:txBody>
      </p:sp>
      <p:pic>
        <p:nvPicPr>
          <p:cNvPr id="4" name="Picture 2" descr="https://osbs-rzn.ru/uploads/documents/prezentacii/22iyunya/slaid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503" y="4880758"/>
            <a:ext cx="3219567" cy="1977242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6575" y="247651"/>
            <a:ext cx="7746597" cy="1524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990000"/>
                </a:solidFill>
                <a:ea typeface="Times New Roman" pitchFamily="18" charset="0"/>
                <a:cs typeface="Times New Roman" pitchFamily="18" charset="0"/>
              </a:rPr>
              <a:t>Девиз   проекта</a:t>
            </a:r>
            <a:r>
              <a:rPr lang="ru-RU" sz="3200" dirty="0" smtClean="0">
                <a:solidFill>
                  <a:srgbClr val="990000"/>
                </a:solidFill>
                <a:ea typeface="Times New Roman" pitchFamily="18" charset="0"/>
                <a:cs typeface="Times New Roman" pitchFamily="18" charset="0"/>
              </a:rPr>
              <a:t>: </a:t>
            </a:r>
            <a:br>
              <a:rPr lang="ru-RU" sz="3200" dirty="0" smtClean="0">
                <a:solidFill>
                  <a:srgbClr val="990000"/>
                </a:solidFill>
                <a:ea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ea typeface="Times New Roman" pitchFamily="18" charset="0"/>
                <a:cs typeface="Times New Roman" pitchFamily="18" charset="0"/>
              </a:rPr>
              <a:t>«Слушайте и пойте вместе с детьми песни военных лет, и</a:t>
            </a:r>
            <a:r>
              <a:rPr lang="ru-RU" b="1" dirty="0" smtClean="0">
                <a:cs typeface="Times New Roman" pitchFamily="18" charset="0"/>
              </a:rPr>
              <a:t> </a:t>
            </a:r>
            <a:r>
              <a:rPr lang="ru-RU" b="1" dirty="0" smtClean="0">
                <a:ea typeface="Times New Roman" pitchFamily="18" charset="0"/>
                <a:cs typeface="Times New Roman" pitchFamily="18" charset="0"/>
              </a:rPr>
              <a:t>вы найдёте эмоциональный отклик, даже в детских душах!». </a:t>
            </a:r>
            <a:br>
              <a:rPr lang="ru-RU" b="1" dirty="0" smtClean="0">
                <a:ea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ru-RU" dirty="0" smtClean="0"/>
              <a:t> </a:t>
            </a:r>
            <a:r>
              <a:rPr lang="ru-RU" sz="3600" b="1" dirty="0" smtClean="0">
                <a:solidFill>
                  <a:srgbClr val="003300"/>
                </a:solidFill>
              </a:rPr>
              <a:t>Инновационные технологии: </a:t>
            </a:r>
          </a:p>
          <a:p>
            <a:pPr algn="just"/>
            <a:r>
              <a:rPr lang="ru-RU" sz="3200" dirty="0" smtClean="0">
                <a:solidFill>
                  <a:srgbClr val="990000"/>
                </a:solidFill>
              </a:rPr>
              <a:t>-</a:t>
            </a:r>
            <a:r>
              <a:rPr lang="ru-RU" sz="3200" b="1" dirty="0" smtClean="0">
                <a:solidFill>
                  <a:srgbClr val="990000"/>
                </a:solidFill>
              </a:rPr>
              <a:t>проектный метод, </a:t>
            </a:r>
            <a:r>
              <a:rPr lang="ru-RU" dirty="0" smtClean="0"/>
              <a:t>позволяющий привлечь родителей в образовательный процесс, и непосредственное их участие в реализации проекта «Нам песни эти позабыть нельзя!»;</a:t>
            </a:r>
          </a:p>
          <a:p>
            <a:pPr algn="just">
              <a:buFontTx/>
              <a:buChar char="-"/>
            </a:pPr>
            <a:r>
              <a:rPr lang="ru-RU" sz="3200" b="1" dirty="0" smtClean="0">
                <a:solidFill>
                  <a:srgbClr val="990000"/>
                </a:solidFill>
              </a:rPr>
              <a:t>ИКТ, </a:t>
            </a:r>
            <a:r>
              <a:rPr lang="ru-RU" dirty="0" smtClean="0"/>
              <a:t>позволяющие более красочно показать иллюстративный материал, видеоролики и эпизоды художественных фильмов о войне;</a:t>
            </a:r>
          </a:p>
          <a:p>
            <a:pPr algn="just">
              <a:buFontTx/>
              <a:buChar char="-"/>
            </a:pPr>
            <a:r>
              <a:rPr lang="ru-RU" sz="3200" b="1" dirty="0" smtClean="0">
                <a:solidFill>
                  <a:srgbClr val="990000"/>
                </a:solidFill>
              </a:rPr>
              <a:t>интеграция, </a:t>
            </a:r>
            <a:r>
              <a:rPr lang="ru-RU" dirty="0" smtClean="0"/>
              <a:t>позволяющая объединить несколько видов деятельности для более успешного усвоения материала;</a:t>
            </a:r>
            <a:r>
              <a:rPr lang="ru-RU" b="1" dirty="0" smtClean="0"/>
              <a:t> </a:t>
            </a:r>
          </a:p>
          <a:p>
            <a:pPr algn="just">
              <a:buFontTx/>
              <a:buChar char="-"/>
            </a:pPr>
            <a:r>
              <a:rPr lang="ru-RU" sz="3200" b="1" dirty="0" smtClean="0">
                <a:solidFill>
                  <a:srgbClr val="990000"/>
                </a:solidFill>
              </a:rPr>
              <a:t>мнемотехника </a:t>
            </a:r>
            <a:r>
              <a:rPr lang="ru-RU" dirty="0" smtClean="0"/>
              <a:t>(</a:t>
            </a:r>
            <a:r>
              <a:rPr lang="ru-RU" dirty="0" err="1" smtClean="0"/>
              <a:t>мнемотаблицы</a:t>
            </a:r>
            <a:r>
              <a:rPr lang="ru-RU" dirty="0" smtClean="0"/>
              <a:t> и схемы), для разметки расстановки декораций при показе театрализованных представлений, определения местонахождения ведущих героев и т.д.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 dirty="0" smtClean="0">
                <a:solidFill>
                  <a:srgbClr val="990000"/>
                </a:solidFill>
                <a:cs typeface="Times New Roman" pitchFamily="18" charset="0"/>
              </a:rPr>
              <a:t>Основные особенности реализации проекта</a:t>
            </a:r>
            <a:r>
              <a:rPr lang="ru-RU" b="1" dirty="0" smtClean="0">
                <a:solidFill>
                  <a:srgbClr val="990000"/>
                </a:solidFill>
                <a:latin typeface="Bookman Old Style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990000"/>
                </a:solidFill>
                <a:latin typeface="Bookman Old Style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199" y="1825624"/>
            <a:ext cx="10725151" cy="4270375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sz="3500" b="1" u="sng" dirty="0" smtClean="0">
                <a:solidFill>
                  <a:srgbClr val="660066"/>
                </a:solidFill>
                <a:cs typeface="Times New Roman" pitchFamily="18" charset="0"/>
              </a:rPr>
              <a:t>ВАЖНАЯ 1</a:t>
            </a:r>
            <a:r>
              <a:rPr lang="ru-RU" sz="3500" b="1" dirty="0" smtClean="0">
                <a:solidFill>
                  <a:srgbClr val="660066"/>
                </a:solidFill>
                <a:cs typeface="Times New Roman" pitchFamily="18" charset="0"/>
              </a:rPr>
              <a:t>  </a:t>
            </a:r>
            <a:r>
              <a:rPr lang="ru-RU" sz="3500" b="1" i="1" dirty="0" smtClean="0">
                <a:solidFill>
                  <a:srgbClr val="990000"/>
                </a:solidFill>
                <a:cs typeface="Times New Roman" pitchFamily="18" charset="0"/>
              </a:rPr>
              <a:t>– проект долгосрочный  (4 учебных года</a:t>
            </a:r>
            <a:r>
              <a:rPr lang="ru-RU" sz="3500" b="1" dirty="0" smtClean="0">
                <a:solidFill>
                  <a:srgbClr val="990000"/>
                </a:solidFill>
                <a:cs typeface="Times New Roman" pitchFamily="18" charset="0"/>
              </a:rPr>
              <a:t>), </a:t>
            </a:r>
            <a:r>
              <a:rPr lang="ru-RU" sz="3500" b="1" i="1" dirty="0" smtClean="0">
                <a:solidFill>
                  <a:srgbClr val="990000"/>
                </a:solidFill>
                <a:cs typeface="Times New Roman" pitchFamily="18" charset="0"/>
              </a:rPr>
              <a:t>ежегодные изменения…  </a:t>
            </a:r>
          </a:p>
          <a:p>
            <a:endParaRPr lang="ru-RU" sz="3500" dirty="0" smtClean="0"/>
          </a:p>
          <a:p>
            <a:pPr algn="just"/>
            <a:r>
              <a:rPr lang="ru-RU" sz="3500" b="1" u="sng" dirty="0" smtClean="0">
                <a:solidFill>
                  <a:srgbClr val="000099"/>
                </a:solidFill>
                <a:cs typeface="Times New Roman" pitchFamily="18" charset="0"/>
              </a:rPr>
              <a:t>ВАЖНАЯ 2 – </a:t>
            </a:r>
            <a:r>
              <a:rPr lang="ru-RU" sz="3500" b="1" i="1" dirty="0" smtClean="0">
                <a:solidFill>
                  <a:srgbClr val="000099"/>
                </a:solidFill>
                <a:cs typeface="Times New Roman" pitchFamily="18" charset="0"/>
              </a:rPr>
              <a:t>обязательное  участие в проекте родительской общественности…</a:t>
            </a:r>
          </a:p>
          <a:p>
            <a:pPr algn="just"/>
            <a:endParaRPr lang="ru-RU" sz="3500" b="1" i="1" dirty="0" smtClean="0">
              <a:solidFill>
                <a:srgbClr val="000099"/>
              </a:solidFill>
              <a:cs typeface="Times New Roman" pitchFamily="18" charset="0"/>
            </a:endParaRPr>
          </a:p>
          <a:p>
            <a:pPr algn="just"/>
            <a:r>
              <a:rPr lang="ru-RU" sz="3500" b="1" u="sng" dirty="0" smtClean="0">
                <a:solidFill>
                  <a:srgbClr val="006600"/>
                </a:solidFill>
                <a:cs typeface="Times New Roman" pitchFamily="18" charset="0"/>
              </a:rPr>
              <a:t>ВАЖНАЯ 3</a:t>
            </a:r>
            <a:r>
              <a:rPr lang="ru-RU" sz="3500" b="1" dirty="0" smtClean="0">
                <a:solidFill>
                  <a:srgbClr val="006600"/>
                </a:solidFill>
                <a:cs typeface="Times New Roman" pitchFamily="18" charset="0"/>
              </a:rPr>
              <a:t> - </a:t>
            </a:r>
            <a:r>
              <a:rPr lang="ru-RU" sz="3500" b="1" i="1" dirty="0" smtClean="0">
                <a:solidFill>
                  <a:srgbClr val="006600"/>
                </a:solidFill>
                <a:cs typeface="Times New Roman" pitchFamily="18" charset="0"/>
              </a:rPr>
              <a:t>выбор песни групповыми сообществами для представления на итоговом мероприятии – фестивале «Нам песни эти позабыть нельзя»  </a:t>
            </a:r>
            <a:endParaRPr lang="ru-RU" sz="3500" b="1" dirty="0" smtClean="0">
              <a:solidFill>
                <a:srgbClr val="006600"/>
              </a:solidFill>
            </a:endParaRPr>
          </a:p>
          <a:p>
            <a:pPr algn="just"/>
            <a:endParaRPr lang="ru-RU" sz="3200" b="1" dirty="0" smtClean="0">
              <a:solidFill>
                <a:srgbClr val="000099"/>
              </a:solidFill>
              <a:latin typeface="Bookman Old Style" pitchFamily="18" charset="0"/>
              <a:cs typeface="Times New Roman" pitchFamily="18" charset="0"/>
            </a:endParaRPr>
          </a:p>
          <a:p>
            <a:endParaRPr lang="ru-RU" sz="3200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990000"/>
                </a:solidFill>
                <a:cs typeface="Times New Roman" pitchFamily="18" charset="0"/>
              </a:rPr>
              <a:t>Формы, средства, методы организации </a:t>
            </a:r>
            <a:r>
              <a:rPr lang="ru-RU" sz="2800" b="1" dirty="0" err="1" smtClean="0">
                <a:solidFill>
                  <a:srgbClr val="990000"/>
                </a:solidFill>
                <a:cs typeface="Times New Roman" pitchFamily="18" charset="0"/>
              </a:rPr>
              <a:t>воспитательно</a:t>
            </a:r>
            <a:r>
              <a:rPr lang="ru-RU" sz="2800" b="1" dirty="0" smtClean="0">
                <a:solidFill>
                  <a:srgbClr val="990000"/>
                </a:solidFill>
                <a:cs typeface="Times New Roman" pitchFamily="18" charset="0"/>
              </a:rPr>
              <a:t> – образовательного процесса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73131" y="1595169"/>
            <a:ext cx="11697195" cy="4242666"/>
          </a:xfrm>
        </p:spPr>
        <p:txBody>
          <a:bodyPr>
            <a:normAutofit lnSpcReduction="10000"/>
          </a:bodyPr>
          <a:lstStyle/>
          <a:p>
            <a:pPr>
              <a:buFontTx/>
              <a:buChar char="-"/>
            </a:pPr>
            <a:r>
              <a:rPr lang="ru-RU" b="1" dirty="0" smtClean="0">
                <a:cs typeface="Times New Roman" pitchFamily="18" charset="0"/>
              </a:rPr>
              <a:t>слушание песен  о Великой Отечественной Войне;</a:t>
            </a:r>
            <a:br>
              <a:rPr lang="ru-RU" b="1" dirty="0" smtClean="0">
                <a:cs typeface="Times New Roman" pitchFamily="18" charset="0"/>
              </a:rPr>
            </a:br>
            <a:r>
              <a:rPr lang="ru-RU" b="1" dirty="0" smtClean="0">
                <a:cs typeface="Times New Roman" pitchFamily="18" charset="0"/>
              </a:rPr>
              <a:t>- беседы об истории создания, содержания прослушанных песен;</a:t>
            </a:r>
            <a:br>
              <a:rPr lang="ru-RU" b="1" dirty="0" smtClean="0">
                <a:cs typeface="Times New Roman" pitchFamily="18" charset="0"/>
              </a:rPr>
            </a:br>
            <a:r>
              <a:rPr lang="ru-RU" b="1" dirty="0" smtClean="0">
                <a:cs typeface="Times New Roman" pitchFamily="18" charset="0"/>
              </a:rPr>
              <a:t>-  просмотр видеороликов и эпизодов художественных фильмов о войне, о детях войны; </a:t>
            </a:r>
            <a:br>
              <a:rPr lang="ru-RU" b="1" dirty="0" smtClean="0">
                <a:cs typeface="Times New Roman" pitchFamily="18" charset="0"/>
              </a:rPr>
            </a:br>
            <a:r>
              <a:rPr lang="ru-RU" b="1" dirty="0" smtClean="0">
                <a:cs typeface="Times New Roman" pitchFamily="18" charset="0"/>
              </a:rPr>
              <a:t>-  рассматривание картин, архивных фотографий;</a:t>
            </a:r>
            <a:br>
              <a:rPr lang="ru-RU" b="1" dirty="0" smtClean="0">
                <a:cs typeface="Times New Roman" pitchFamily="18" charset="0"/>
              </a:rPr>
            </a:br>
            <a:r>
              <a:rPr lang="ru-RU" b="1" dirty="0" smtClean="0">
                <a:cs typeface="Times New Roman" pitchFamily="18" charset="0"/>
              </a:rPr>
              <a:t>-  слушание в сравнении</a:t>
            </a:r>
            <a:r>
              <a:rPr lang="ru-RU" b="1" i="1" dirty="0" smtClean="0">
                <a:cs typeface="Times New Roman" pitchFamily="18" charset="0"/>
              </a:rPr>
              <a:t> (лирические – «В землянке», «Синий платочек», «Темная ночь»; прощальные песни – «Огонёк», «Эх, дороги»; победные – «День Победы», «Спасибо деду за Победу», задорные – «Катюша», «На солнечной поляночке»).  </a:t>
            </a:r>
            <a:r>
              <a:rPr lang="ru-RU" b="1" dirty="0" smtClean="0">
                <a:cs typeface="Times New Roman" pitchFamily="18" charset="0"/>
              </a:rPr>
              <a:t/>
            </a:r>
            <a:br>
              <a:rPr lang="ru-RU" b="1" dirty="0" smtClean="0">
                <a:cs typeface="Times New Roman" pitchFamily="18" charset="0"/>
              </a:rPr>
            </a:br>
            <a:r>
              <a:rPr lang="ru-RU" b="1" dirty="0" smtClean="0">
                <a:cs typeface="Times New Roman" pitchFamily="18" charset="0"/>
              </a:rPr>
              <a:t>-  беседы о создании песни, её авторах, значимости в военное время;</a:t>
            </a:r>
          </a:p>
          <a:p>
            <a:pPr>
              <a:buFontTx/>
              <a:buChar char="-"/>
            </a:pPr>
            <a:r>
              <a:rPr lang="ru-RU" b="1" dirty="0" smtClean="0">
                <a:cs typeface="Times New Roman" pitchFamily="18" charset="0"/>
              </a:rPr>
              <a:t>  театрализованные и сюжетно – ролевые игры;</a:t>
            </a:r>
            <a:br>
              <a:rPr lang="ru-RU" b="1" dirty="0" smtClean="0">
                <a:cs typeface="Times New Roman" pitchFamily="18" charset="0"/>
              </a:rPr>
            </a:br>
            <a:r>
              <a:rPr lang="ru-RU" b="1" dirty="0" smtClean="0">
                <a:cs typeface="Times New Roman" pitchFamily="18" charset="0"/>
              </a:rPr>
              <a:t> - выбор произведения (песни) для представления на фестивале; </a:t>
            </a:r>
            <a:br>
              <a:rPr lang="ru-RU" b="1" dirty="0" smtClean="0">
                <a:cs typeface="Times New Roman" pitchFamily="18" charset="0"/>
              </a:rPr>
            </a:br>
            <a:r>
              <a:rPr lang="ru-RU" b="1" dirty="0" smtClean="0">
                <a:cs typeface="Times New Roman" pitchFamily="18" charset="0"/>
              </a:rPr>
              <a:t>-  выбор эмблемы песни;</a:t>
            </a:r>
            <a:br>
              <a:rPr lang="ru-RU" b="1" dirty="0" smtClean="0">
                <a:cs typeface="Times New Roman" pitchFamily="18" charset="0"/>
              </a:rPr>
            </a:br>
            <a:r>
              <a:rPr lang="ru-RU" b="1" dirty="0" smtClean="0">
                <a:cs typeface="Times New Roman" pitchFamily="18" charset="0"/>
              </a:rPr>
              <a:t>-  разработка сценария   постановки  выбранного произведения;</a:t>
            </a:r>
            <a:br>
              <a:rPr lang="ru-RU" b="1" dirty="0" smtClean="0">
                <a:cs typeface="Times New Roman" pitchFamily="18" charset="0"/>
              </a:rPr>
            </a:br>
            <a:r>
              <a:rPr lang="ru-RU" b="1" dirty="0" smtClean="0">
                <a:cs typeface="Times New Roman" pitchFamily="18" charset="0"/>
              </a:rPr>
              <a:t>-  создание творческих работ по мотивам выбранной песни (рисование, аппликация, лепка).</a:t>
            </a:r>
          </a:p>
          <a:p>
            <a:pPr>
              <a:buFontTx/>
              <a:buChar char="-"/>
            </a:pPr>
            <a:r>
              <a:rPr lang="ru-RU" b="1" dirty="0" smtClean="0">
                <a:cs typeface="Times New Roman" pitchFamily="18" charset="0"/>
              </a:rPr>
              <a:t>- просмотр видеороликов по представленным песням на фестивале.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4" name="Picture 1" descr="C:\Users\Админ\Desktop\news_file_21232_608abb7914c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26482" y="4904508"/>
            <a:ext cx="2893443" cy="1810987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990000"/>
                </a:solidFill>
                <a:cs typeface="Times New Roman" pitchFamily="18" charset="0"/>
              </a:rPr>
              <a:t>Фестиваль «Нам песни эти позабыть нельзя» </a:t>
            </a:r>
            <a:br>
              <a:rPr lang="ru-RU" sz="2800" b="1" dirty="0" smtClean="0">
                <a:solidFill>
                  <a:srgbClr val="990000"/>
                </a:solidFill>
                <a:cs typeface="Times New Roman" pitchFamily="18" charset="0"/>
              </a:rPr>
            </a:br>
            <a:r>
              <a:rPr lang="ru-RU" sz="2800" b="1" u="sng" dirty="0" smtClean="0">
                <a:solidFill>
                  <a:srgbClr val="006600"/>
                </a:solidFill>
              </a:rPr>
              <a:t> 2020 – 2021 учебный год 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42950" y="1819275"/>
            <a:ext cx="10610850" cy="4249016"/>
          </a:xfrm>
        </p:spPr>
        <p:txBody>
          <a:bodyPr/>
          <a:lstStyle/>
          <a:p>
            <a:r>
              <a:rPr lang="ru-RU" b="1" dirty="0" smtClean="0"/>
              <a:t>театрализованные постановки песен о ВОВ + оформление альбома </a:t>
            </a:r>
            <a:r>
              <a:rPr lang="ru-RU" b="1" i="1" dirty="0" smtClean="0">
                <a:cs typeface="Times New Roman" pitchFamily="18" charset="0"/>
              </a:rPr>
              <a:t>(история создания песни, авторы песни, процесс подготовки к театрализованным представлениям, творческие работы детей и родителей по выбранной песни)</a:t>
            </a:r>
          </a:p>
          <a:p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Picture 2" descr="C:\Users\7272~1\AppData\Local\Temp\Rar$DIa932.4901\image-06-12-21-10-39-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63080" y="3174478"/>
            <a:ext cx="2327870" cy="3110307"/>
          </a:xfrm>
          <a:prstGeom prst="rect">
            <a:avLst/>
          </a:prstGeom>
          <a:noFill/>
          <a:ln w="57150">
            <a:solidFill>
              <a:srgbClr val="C0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5" name="Рисунок 4" descr="C:\Users\Админ\Desktop\педсоветы, презентации\DSC_328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760" y="3431653"/>
            <a:ext cx="4309865" cy="2664347"/>
          </a:xfrm>
          <a:prstGeom prst="round2DiagRect">
            <a:avLst/>
          </a:prstGeom>
          <a:noFill/>
          <a:ln w="57150">
            <a:solidFill>
              <a:srgbClr val="E02A06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perspectiveHeroicExtremeLeftFacing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2">
      <a:majorFont>
        <a:latin typeface="DIN Pro Bold"/>
        <a:ea typeface=""/>
        <a:cs typeface=""/>
      </a:majorFont>
      <a:minorFont>
        <a:latin typeface="DIN Pro Regular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</TotalTime>
  <Words>1575</Words>
  <Application>Microsoft Office PowerPoint</Application>
  <PresentationFormat>Произвольный</PresentationFormat>
  <Paragraphs>162</Paragraphs>
  <Slides>39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Тема Office</vt:lpstr>
      <vt:lpstr>   «Нравственно – патриотическое воспитание дошкольников на основе песен о Великой Отечественной войне»</vt:lpstr>
      <vt:lpstr>Введение: </vt:lpstr>
      <vt:lpstr>Актуальность.  </vt:lpstr>
      <vt:lpstr>Основная идея: </vt:lpstr>
      <vt:lpstr>Образовательный проект патриотической  направленности  «Нам песни эти позабыть нельзя!» </vt:lpstr>
      <vt:lpstr> Девиз   проекта:  «Слушайте и пойте вместе с детьми песни военных лет, и вы найдёте эмоциональный отклик, даже в детских душах!».  </vt:lpstr>
      <vt:lpstr>Основные особенности реализации проекта </vt:lpstr>
      <vt:lpstr>Формы, средства, методы организации воспитательно – образовательного процесса</vt:lpstr>
      <vt:lpstr>Фестиваль «Нам песни эти позабыть нельзя»   2020 – 2021 учебный год </vt:lpstr>
      <vt:lpstr>песня «Огонёк» на слова Михаила Васильевича Исаковского, с мелодией неизвестного автора.</vt:lpstr>
      <vt:lpstr>Инсценирование песни «На побывку едет молодой моряк»</vt:lpstr>
      <vt:lpstr>Песня «Синий платочек»</vt:lpstr>
      <vt:lpstr>Инсценирование песни   «На солнечной поляночке»</vt:lpstr>
      <vt:lpstr>Песня «Белые панамки»</vt:lpstr>
      <vt:lpstr>«Месяц Май» больше, чем просто песня.</vt:lpstr>
      <vt:lpstr>Фестиваль «Нам песни эти позабыть нельзя» 2021 – 2022 учебный год</vt:lpstr>
      <vt:lpstr>«Верните память!»</vt:lpstr>
      <vt:lpstr>Песня «Дети войны»</vt:lpstr>
      <vt:lpstr>Песня «Журавли»</vt:lpstr>
      <vt:lpstr>Песня  «А заката алые, алые»</vt:lpstr>
      <vt:lpstr>Песня «Дорога на Берлин!»</vt:lpstr>
      <vt:lpstr>Песня «Осенний вальс» </vt:lpstr>
      <vt:lpstr>Фестиваль «Нам песни эти позабыть нельзя» 2022 – 2023 учебный год</vt:lpstr>
      <vt:lpstr> </vt:lpstr>
      <vt:lpstr>Немало есть песен на свете, Что звёздного света полны. Но памятней нету, чем эти, Рождённые в годы войны. </vt:lpstr>
      <vt:lpstr>Мы в мирное время с тобой рождены, Суровых препятствий в пути не встречали, Но эхо далекой, суровой войны  Нам в песнях поры той звучали.</vt:lpstr>
      <vt:lpstr>Фестиваль «Нам песни эти позабыть нельзя» 2023 – 2024 учебный год</vt:lpstr>
      <vt:lpstr>Сегодня    будет день воспоминаний  и в сердце тесно от высоких слов.  Сегодня   будет день напоминаний  о подвиге и доблести отцов.</vt:lpstr>
      <vt:lpstr>С первого взгляда, может,  В них ничего и нет.  Так что же меня вновь тревожат  Песни военных лет? </vt:lpstr>
      <vt:lpstr>Д/с 55 «Ах, эти тучи в голубом» слова Петра  Синявского, Василия   Аксёнова, музыка  Александра  Журбина</vt:lpstr>
      <vt:lpstr> Песня – достоверное напоминание о временах Великой Отечественной войны. </vt:lpstr>
      <vt:lpstr>Военные песни помогают нам не забыть о подвиге нашего народа.</vt:lpstr>
      <vt:lpstr>«Никто не забыт и ничто не забыто!» </vt:lpstr>
      <vt:lpstr>Творческие работы по песням о ВОВ</vt:lpstr>
      <vt:lpstr>Проект – помощник в организации торжественных мероприятий, посвященных ВОВ.</vt:lpstr>
      <vt:lpstr> Участие в конкурсах, акциях -  городских, Краевых Федеральных…. </vt:lpstr>
      <vt:lpstr>Результат</vt:lpstr>
      <vt:lpstr> </vt:lpstr>
      <vt:lpstr>Благодарим 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Дегтярева Наталья Владимировна</dc:creator>
  <cp:lastModifiedBy>Админ</cp:lastModifiedBy>
  <cp:revision>41</cp:revision>
  <dcterms:created xsi:type="dcterms:W3CDTF">2023-10-12T07:46:53Z</dcterms:created>
  <dcterms:modified xsi:type="dcterms:W3CDTF">2025-01-20T04:08:28Z</dcterms:modified>
</cp:coreProperties>
</file>